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40"/>
  </p:notesMasterIdLst>
  <p:handoutMasterIdLst>
    <p:handoutMasterId r:id="rId41"/>
  </p:handoutMasterIdLst>
  <p:sldIdLst>
    <p:sldId id="1092" r:id="rId2"/>
    <p:sldId id="1181" r:id="rId3"/>
    <p:sldId id="914" r:id="rId4"/>
    <p:sldId id="579" r:id="rId5"/>
    <p:sldId id="1182" r:id="rId6"/>
    <p:sldId id="1183" r:id="rId7"/>
    <p:sldId id="919" r:id="rId8"/>
    <p:sldId id="1138" r:id="rId9"/>
    <p:sldId id="1185" r:id="rId10"/>
    <p:sldId id="920" r:id="rId11"/>
    <p:sldId id="918" r:id="rId12"/>
    <p:sldId id="1186" r:id="rId13"/>
    <p:sldId id="1187" r:id="rId14"/>
    <p:sldId id="1195" r:id="rId15"/>
    <p:sldId id="1196" r:id="rId16"/>
    <p:sldId id="1188" r:id="rId17"/>
    <p:sldId id="1209" r:id="rId18"/>
    <p:sldId id="1211" r:id="rId19"/>
    <p:sldId id="1212" r:id="rId20"/>
    <p:sldId id="1213" r:id="rId21"/>
    <p:sldId id="1214" r:id="rId22"/>
    <p:sldId id="1198" r:id="rId23"/>
    <p:sldId id="1215" r:id="rId24"/>
    <p:sldId id="1190" r:id="rId25"/>
    <p:sldId id="1217" r:id="rId26"/>
    <p:sldId id="1219" r:id="rId27"/>
    <p:sldId id="1220" r:id="rId28"/>
    <p:sldId id="1216" r:id="rId29"/>
    <p:sldId id="1221" r:id="rId30"/>
    <p:sldId id="1201" r:id="rId31"/>
    <p:sldId id="1202" r:id="rId32"/>
    <p:sldId id="1203" r:id="rId33"/>
    <p:sldId id="1204" r:id="rId34"/>
    <p:sldId id="1205" r:id="rId35"/>
    <p:sldId id="1206" r:id="rId36"/>
    <p:sldId id="1207" r:id="rId37"/>
    <p:sldId id="1208" r:id="rId38"/>
    <p:sldId id="1094" r:id="rId3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ieter van Rooyen (WRP)" initials="PvR (WRP)" lastIdx="7" clrIdx="0"/>
  <p:cmAuthor id="1" name="Colin Talanda" initials="CT" lastIdx="3" clrIdx="1">
    <p:extLst>
      <p:ext uri="{19B8F6BF-5375-455C-9EA6-DF929625EA0E}">
        <p15:presenceInfo xmlns:p15="http://schemas.microsoft.com/office/powerpoint/2012/main" userId="S-1-5-21-1657082222-3515343215-833021923-1177" providerId="AD"/>
      </p:ext>
    </p:extLst>
  </p:cmAuthor>
  <p:cmAuthor id="2" name="Sebastian Jahnke" initials="SJ" lastIdx="1" clrIdx="2">
    <p:extLst>
      <p:ext uri="{19B8F6BF-5375-455C-9EA6-DF929625EA0E}">
        <p15:presenceInfo xmlns:p15="http://schemas.microsoft.com/office/powerpoint/2012/main" userId="Sebastian Jahnk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592D"/>
    <a:srgbClr val="FFBC01"/>
    <a:srgbClr val="00FF00"/>
    <a:srgbClr val="009900"/>
    <a:srgbClr val="FF3399"/>
    <a:srgbClr val="FDEADA"/>
    <a:srgbClr val="FFFFFF"/>
    <a:srgbClr val="4A7E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94434" autoAdjust="0"/>
  </p:normalViewPr>
  <p:slideViewPr>
    <p:cSldViewPr snapToGrid="0">
      <p:cViewPr varScale="1">
        <p:scale>
          <a:sx n="83" d="100"/>
          <a:sy n="83" d="100"/>
        </p:scale>
        <p:origin x="1416" y="62"/>
      </p:cViewPr>
      <p:guideLst>
        <p:guide orient="horz" pos="2160"/>
        <p:guide pos="2880"/>
      </p:guideLst>
    </p:cSldViewPr>
  </p:slideViewPr>
  <p:outlineViewPr>
    <p:cViewPr>
      <p:scale>
        <a:sx n="33" d="100"/>
        <a:sy n="33" d="100"/>
      </p:scale>
      <p:origin x="0" y="-2323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2" d="100"/>
          <a:sy n="52" d="100"/>
        </p:scale>
        <p:origin x="295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45658" cy="498055"/>
          </a:xfrm>
          <a:prstGeom prst="rect">
            <a:avLst/>
          </a:prstGeom>
        </p:spPr>
        <p:txBody>
          <a:bodyPr vert="horz" lIns="91432" tIns="45716" rIns="91432" bIns="45716" rtlCol="0"/>
          <a:lstStyle>
            <a:lvl1pPr algn="l">
              <a:defRPr sz="1200"/>
            </a:lvl1pPr>
          </a:lstStyle>
          <a:p>
            <a:endParaRPr lang="en-US" dirty="0"/>
          </a:p>
        </p:txBody>
      </p:sp>
      <p:sp>
        <p:nvSpPr>
          <p:cNvPr id="3" name="Date Placeholder 2"/>
          <p:cNvSpPr>
            <a:spLocks noGrp="1"/>
          </p:cNvSpPr>
          <p:nvPr>
            <p:ph type="dt" sz="quarter" idx="1"/>
          </p:nvPr>
        </p:nvSpPr>
        <p:spPr>
          <a:xfrm>
            <a:off x="3850445" y="0"/>
            <a:ext cx="2945658" cy="498055"/>
          </a:xfrm>
          <a:prstGeom prst="rect">
            <a:avLst/>
          </a:prstGeom>
        </p:spPr>
        <p:txBody>
          <a:bodyPr vert="horz" lIns="91432" tIns="45716" rIns="91432" bIns="45716" rtlCol="0"/>
          <a:lstStyle>
            <a:lvl1pPr algn="r">
              <a:defRPr sz="1200"/>
            </a:lvl1pPr>
          </a:lstStyle>
          <a:p>
            <a:fld id="{F9FBA0E0-4BE6-4A32-AE56-90BD3051A579}" type="datetimeFigureOut">
              <a:rPr lang="en-US" smtClean="0"/>
              <a:t>8/30/2021</a:t>
            </a:fld>
            <a:endParaRPr lang="en-US" dirty="0"/>
          </a:p>
        </p:txBody>
      </p:sp>
      <p:sp>
        <p:nvSpPr>
          <p:cNvPr id="4" name="Footer Placeholder 3"/>
          <p:cNvSpPr>
            <a:spLocks noGrp="1"/>
          </p:cNvSpPr>
          <p:nvPr>
            <p:ph type="ftr" sz="quarter" idx="2"/>
          </p:nvPr>
        </p:nvSpPr>
        <p:spPr>
          <a:xfrm>
            <a:off x="3" y="9428585"/>
            <a:ext cx="2945658" cy="498055"/>
          </a:xfrm>
          <a:prstGeom prst="rect">
            <a:avLst/>
          </a:prstGeom>
        </p:spPr>
        <p:txBody>
          <a:bodyPr vert="horz" lIns="91432" tIns="45716" rIns="91432" bIns="4571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5" y="9428585"/>
            <a:ext cx="2945658" cy="498055"/>
          </a:xfrm>
          <a:prstGeom prst="rect">
            <a:avLst/>
          </a:prstGeom>
        </p:spPr>
        <p:txBody>
          <a:bodyPr vert="horz" lIns="91432" tIns="45716" rIns="91432" bIns="45716" rtlCol="0" anchor="b"/>
          <a:lstStyle>
            <a:lvl1pPr algn="r">
              <a:defRPr sz="1200"/>
            </a:lvl1pPr>
          </a:lstStyle>
          <a:p>
            <a:fld id="{FCA19406-1873-42A4-A305-7999F0E6247E}" type="slidenum">
              <a:rPr lang="en-US" smtClean="0"/>
              <a:t>‹#›</a:t>
            </a:fld>
            <a:endParaRPr lang="en-US" dirty="0"/>
          </a:p>
        </p:txBody>
      </p:sp>
    </p:spTree>
    <p:extLst>
      <p:ext uri="{BB962C8B-B14F-4D97-AF65-F5344CB8AC3E}">
        <p14:creationId xmlns:p14="http://schemas.microsoft.com/office/powerpoint/2010/main" val="612783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2945658" cy="496332"/>
          </a:xfrm>
          <a:prstGeom prst="rect">
            <a:avLst/>
          </a:prstGeom>
        </p:spPr>
        <p:txBody>
          <a:bodyPr vert="horz" lIns="91432" tIns="45716" rIns="91432" bIns="45716" rtlCol="0"/>
          <a:lstStyle>
            <a:lvl1pPr algn="l">
              <a:defRPr sz="1200"/>
            </a:lvl1pPr>
          </a:lstStyle>
          <a:p>
            <a:endParaRPr lang="en-ZA" dirty="0"/>
          </a:p>
        </p:txBody>
      </p:sp>
      <p:sp>
        <p:nvSpPr>
          <p:cNvPr id="3" name="Date Placeholder 2"/>
          <p:cNvSpPr>
            <a:spLocks noGrp="1"/>
          </p:cNvSpPr>
          <p:nvPr>
            <p:ph type="dt" idx="1"/>
          </p:nvPr>
        </p:nvSpPr>
        <p:spPr>
          <a:xfrm>
            <a:off x="3850445" y="2"/>
            <a:ext cx="2945658" cy="496332"/>
          </a:xfrm>
          <a:prstGeom prst="rect">
            <a:avLst/>
          </a:prstGeom>
        </p:spPr>
        <p:txBody>
          <a:bodyPr vert="horz" lIns="91432" tIns="45716" rIns="91432" bIns="45716" rtlCol="0"/>
          <a:lstStyle>
            <a:lvl1pPr algn="r">
              <a:defRPr sz="1200"/>
            </a:lvl1pPr>
          </a:lstStyle>
          <a:p>
            <a:fld id="{E8696F79-02F0-4926-9764-1D728F352A0B}" type="datetimeFigureOut">
              <a:rPr lang="en-ZA" smtClean="0"/>
              <a:t>2021/08/30</a:t>
            </a:fld>
            <a:endParaRPr lang="en-ZA"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2" tIns="45716" rIns="91432" bIns="45716" rtlCol="0" anchor="ctr"/>
          <a:lstStyle/>
          <a:p>
            <a:endParaRPr lang="en-ZA" dirty="0"/>
          </a:p>
        </p:txBody>
      </p:sp>
      <p:sp>
        <p:nvSpPr>
          <p:cNvPr id="5" name="Notes Placeholder 4"/>
          <p:cNvSpPr>
            <a:spLocks noGrp="1"/>
          </p:cNvSpPr>
          <p:nvPr>
            <p:ph type="body" sz="quarter" idx="3"/>
          </p:nvPr>
        </p:nvSpPr>
        <p:spPr>
          <a:xfrm>
            <a:off x="679768" y="4715155"/>
            <a:ext cx="5438140" cy="4466987"/>
          </a:xfrm>
          <a:prstGeom prst="rect">
            <a:avLst/>
          </a:prstGeom>
        </p:spPr>
        <p:txBody>
          <a:bodyPr vert="horz" lIns="91432" tIns="45716" rIns="91432" bIns="457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3" y="9428586"/>
            <a:ext cx="2945658" cy="496332"/>
          </a:xfrm>
          <a:prstGeom prst="rect">
            <a:avLst/>
          </a:prstGeom>
        </p:spPr>
        <p:txBody>
          <a:bodyPr vert="horz" lIns="91432" tIns="45716" rIns="91432" bIns="45716"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5" y="9428586"/>
            <a:ext cx="2945658" cy="496332"/>
          </a:xfrm>
          <a:prstGeom prst="rect">
            <a:avLst/>
          </a:prstGeom>
        </p:spPr>
        <p:txBody>
          <a:bodyPr vert="horz" lIns="91432" tIns="45716" rIns="91432" bIns="45716" rtlCol="0" anchor="b"/>
          <a:lstStyle>
            <a:lvl1pPr algn="r">
              <a:defRPr sz="1200"/>
            </a:lvl1pPr>
          </a:lstStyle>
          <a:p>
            <a:fld id="{DEC39D30-B17C-4499-BC23-2AA0CF843A52}" type="slidenum">
              <a:rPr lang="en-ZA" smtClean="0"/>
              <a:t>‹#›</a:t>
            </a:fld>
            <a:endParaRPr lang="en-ZA" dirty="0"/>
          </a:p>
        </p:txBody>
      </p:sp>
    </p:spTree>
    <p:extLst>
      <p:ext uri="{BB962C8B-B14F-4D97-AF65-F5344CB8AC3E}">
        <p14:creationId xmlns:p14="http://schemas.microsoft.com/office/powerpoint/2010/main" val="4049815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ea typeface="ＭＳ Ｐゴシック" pitchFamily="34" charset="-128"/>
            </a:endParaRPr>
          </a:p>
        </p:txBody>
      </p:sp>
    </p:spTree>
    <p:extLst>
      <p:ext uri="{BB962C8B-B14F-4D97-AF65-F5344CB8AC3E}">
        <p14:creationId xmlns:p14="http://schemas.microsoft.com/office/powerpoint/2010/main" val="810545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ea typeface="ＭＳ Ｐゴシック" pitchFamily="34" charset="-128"/>
            </a:endParaRPr>
          </a:p>
        </p:txBody>
      </p:sp>
    </p:spTree>
    <p:extLst>
      <p:ext uri="{BB962C8B-B14F-4D97-AF65-F5344CB8AC3E}">
        <p14:creationId xmlns:p14="http://schemas.microsoft.com/office/powerpoint/2010/main" val="1919644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ea typeface="ＭＳ Ｐゴシック" pitchFamily="34" charset="-128"/>
            </a:endParaRPr>
          </a:p>
        </p:txBody>
      </p:sp>
    </p:spTree>
    <p:extLst>
      <p:ext uri="{BB962C8B-B14F-4D97-AF65-F5344CB8AC3E}">
        <p14:creationId xmlns:p14="http://schemas.microsoft.com/office/powerpoint/2010/main" val="65881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DEC39D30-B17C-4499-BC23-2AA0CF843A52}" type="slidenum">
              <a:rPr lang="en-ZA" smtClean="0"/>
              <a:t>4</a:t>
            </a:fld>
            <a:endParaRPr lang="en-ZA" dirty="0"/>
          </a:p>
        </p:txBody>
      </p:sp>
    </p:spTree>
    <p:extLst>
      <p:ext uri="{BB962C8B-B14F-4D97-AF65-F5344CB8AC3E}">
        <p14:creationId xmlns:p14="http://schemas.microsoft.com/office/powerpoint/2010/main" val="1826567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ea typeface="ＭＳ Ｐゴシック" pitchFamily="34" charset="-128"/>
            </a:endParaRPr>
          </a:p>
        </p:txBody>
      </p:sp>
    </p:spTree>
    <p:extLst>
      <p:ext uri="{BB962C8B-B14F-4D97-AF65-F5344CB8AC3E}">
        <p14:creationId xmlns:p14="http://schemas.microsoft.com/office/powerpoint/2010/main" val="2770294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ea typeface="ＭＳ Ｐゴシック" pitchFamily="34" charset="-128"/>
            </a:endParaRPr>
          </a:p>
        </p:txBody>
      </p:sp>
    </p:spTree>
    <p:extLst>
      <p:ext uri="{BB962C8B-B14F-4D97-AF65-F5344CB8AC3E}">
        <p14:creationId xmlns:p14="http://schemas.microsoft.com/office/powerpoint/2010/main" val="3968730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ea typeface="ＭＳ Ｐゴシック" pitchFamily="34" charset="-128"/>
            </a:endParaRPr>
          </a:p>
        </p:txBody>
      </p:sp>
    </p:spTree>
    <p:extLst>
      <p:ext uri="{BB962C8B-B14F-4D97-AF65-F5344CB8AC3E}">
        <p14:creationId xmlns:p14="http://schemas.microsoft.com/office/powerpoint/2010/main" val="1781829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ea typeface="ＭＳ Ｐゴシック" pitchFamily="34" charset="-128"/>
            </a:endParaRPr>
          </a:p>
        </p:txBody>
      </p:sp>
    </p:spTree>
    <p:extLst>
      <p:ext uri="{BB962C8B-B14F-4D97-AF65-F5344CB8AC3E}">
        <p14:creationId xmlns:p14="http://schemas.microsoft.com/office/powerpoint/2010/main" val="4238175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ea typeface="ＭＳ Ｐゴシック" pitchFamily="34" charset="-128"/>
            </a:endParaRPr>
          </a:p>
        </p:txBody>
      </p:sp>
    </p:spTree>
    <p:extLst>
      <p:ext uri="{BB962C8B-B14F-4D97-AF65-F5344CB8AC3E}">
        <p14:creationId xmlns:p14="http://schemas.microsoft.com/office/powerpoint/2010/main" val="21624802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1" descr="DWS Slide Cover3.pdf"/>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805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descr="DWS Slide Cover pic4.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1512888"/>
            <a:ext cx="9180513"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ctrTitle" hasCustomPrompt="1"/>
          </p:nvPr>
        </p:nvSpPr>
        <p:spPr>
          <a:xfrm>
            <a:off x="1450728" y="2148009"/>
            <a:ext cx="7077807" cy="3030660"/>
          </a:xfrm>
          <a:prstGeom prst="rect">
            <a:avLst/>
          </a:prstGeom>
        </p:spPr>
        <p:txBody>
          <a:bodyPr/>
          <a:lstStyle>
            <a:lvl1pPr algn="l">
              <a:defRPr lang="en-US" sz="2400" kern="1200" dirty="0" smtClean="0">
                <a:solidFill>
                  <a:schemeClr val="bg2">
                    <a:lumMod val="25000"/>
                  </a:schemeClr>
                </a:solidFill>
                <a:latin typeface="Gill Snas" charset="0"/>
                <a:ea typeface="ＭＳ Ｐゴシック" charset="0"/>
                <a:cs typeface="Gill Snas" charset="0"/>
              </a:defRPr>
            </a:lvl1pPr>
          </a:lstStyle>
          <a:p>
            <a:pPr eaLnBrk="1" hangingPunct="1">
              <a:defRPr/>
            </a:pPr>
            <a:r>
              <a:rPr lang="en-US" dirty="0"/>
              <a:t>Click to edit Master title style</a:t>
            </a:r>
            <a:br>
              <a:rPr lang="en-US" dirty="0"/>
            </a:br>
            <a:r>
              <a:rPr lang="en-US" dirty="0">
                <a:solidFill>
                  <a:schemeClr val="bg2">
                    <a:lumMod val="25000"/>
                  </a:schemeClr>
                </a:solidFill>
                <a:latin typeface="Gill Snas" charset="0"/>
                <a:cs typeface="Gill Snas" charset="0"/>
              </a:rPr>
              <a:t>PRESENTATION TITLE</a:t>
            </a:r>
            <a:br>
              <a:rPr lang="en-US" dirty="0">
                <a:solidFill>
                  <a:schemeClr val="bg2">
                    <a:lumMod val="25000"/>
                  </a:schemeClr>
                </a:solidFill>
                <a:latin typeface="Gill Snas" charset="0"/>
                <a:cs typeface="Gill Snas" charset="0"/>
              </a:rPr>
            </a:br>
            <a:r>
              <a:rPr lang="en-US" dirty="0">
                <a:solidFill>
                  <a:schemeClr val="bg2">
                    <a:lumMod val="25000"/>
                  </a:schemeClr>
                </a:solidFill>
                <a:latin typeface="Gill Snas" charset="0"/>
                <a:cs typeface="Gill Snas" charset="0"/>
              </a:rPr>
              <a:t/>
            </a:r>
            <a:br>
              <a:rPr lang="en-US" dirty="0">
                <a:solidFill>
                  <a:schemeClr val="bg2">
                    <a:lumMod val="25000"/>
                  </a:schemeClr>
                </a:solidFill>
                <a:latin typeface="Gill Snas" charset="0"/>
                <a:cs typeface="Gill Snas" charset="0"/>
              </a:rPr>
            </a:br>
            <a:r>
              <a:rPr lang="en-US" sz="1400" dirty="0">
                <a:solidFill>
                  <a:schemeClr val="bg2">
                    <a:lumMod val="25000"/>
                  </a:schemeClr>
                </a:solidFill>
                <a:latin typeface="Gill Snas" charset="0"/>
                <a:cs typeface="Gill Snas" charset="0"/>
              </a:rPr>
              <a:t>Presented by:</a:t>
            </a:r>
            <a:br>
              <a:rPr lang="en-US" sz="1400" dirty="0">
                <a:solidFill>
                  <a:schemeClr val="bg2">
                    <a:lumMod val="25000"/>
                  </a:schemeClr>
                </a:solidFill>
                <a:latin typeface="Gill Snas" charset="0"/>
                <a:cs typeface="Gill Snas" charset="0"/>
              </a:rPr>
            </a:br>
            <a:r>
              <a:rPr lang="en-US" sz="1800" dirty="0">
                <a:solidFill>
                  <a:schemeClr val="bg2">
                    <a:lumMod val="25000"/>
                  </a:schemeClr>
                </a:solidFill>
                <a:latin typeface="Gill Snas" charset="0"/>
                <a:cs typeface="Gill Snas" charset="0"/>
              </a:rPr>
              <a:t>Name Surname</a:t>
            </a:r>
            <a:br>
              <a:rPr lang="en-US" sz="1800" dirty="0">
                <a:solidFill>
                  <a:schemeClr val="bg2">
                    <a:lumMod val="25000"/>
                  </a:schemeClr>
                </a:solidFill>
                <a:latin typeface="Gill Snas" charset="0"/>
                <a:cs typeface="Gill Snas" charset="0"/>
              </a:rPr>
            </a:br>
            <a:r>
              <a:rPr lang="en-US" sz="1800" dirty="0">
                <a:solidFill>
                  <a:schemeClr val="bg2">
                    <a:lumMod val="25000"/>
                  </a:schemeClr>
                </a:solidFill>
                <a:latin typeface="Gill Snas" charset="0"/>
                <a:cs typeface="Gill Snas" charset="0"/>
              </a:rPr>
              <a:t>Designation</a:t>
            </a:r>
            <a:br>
              <a:rPr lang="en-US" sz="1800" dirty="0">
                <a:solidFill>
                  <a:schemeClr val="bg2">
                    <a:lumMod val="25000"/>
                  </a:schemeClr>
                </a:solidFill>
                <a:latin typeface="Gill Snas" charset="0"/>
                <a:cs typeface="Gill Snas" charset="0"/>
              </a:rPr>
            </a:br>
            <a:r>
              <a:rPr lang="en-US" sz="1800" dirty="0">
                <a:solidFill>
                  <a:schemeClr val="bg2">
                    <a:lumMod val="25000"/>
                  </a:schemeClr>
                </a:solidFill>
                <a:latin typeface="Gill Snas" charset="0"/>
                <a:cs typeface="Gill Snas" charset="0"/>
              </a:rPr>
              <a:t>Directorate</a:t>
            </a:r>
            <a:br>
              <a:rPr lang="en-US" sz="1800" dirty="0">
                <a:solidFill>
                  <a:schemeClr val="bg2">
                    <a:lumMod val="25000"/>
                  </a:schemeClr>
                </a:solidFill>
                <a:latin typeface="Gill Snas" charset="0"/>
                <a:cs typeface="Gill Snas" charset="0"/>
              </a:rPr>
            </a:br>
            <a:r>
              <a:rPr lang="en-US" sz="1800" dirty="0">
                <a:solidFill>
                  <a:schemeClr val="bg2">
                    <a:lumMod val="25000"/>
                  </a:schemeClr>
                </a:solidFill>
                <a:latin typeface="Gill Snas" charset="0"/>
                <a:cs typeface="Gill Snas" charset="0"/>
              </a:rPr>
              <a:t/>
            </a:r>
            <a:br>
              <a:rPr lang="en-US" sz="1800" dirty="0">
                <a:solidFill>
                  <a:schemeClr val="bg2">
                    <a:lumMod val="25000"/>
                  </a:schemeClr>
                </a:solidFill>
                <a:latin typeface="Gill Snas" charset="0"/>
                <a:cs typeface="Gill Snas" charset="0"/>
              </a:rPr>
            </a:br>
            <a:r>
              <a:rPr lang="en-US" sz="1400" dirty="0">
                <a:solidFill>
                  <a:schemeClr val="bg2">
                    <a:lumMod val="25000"/>
                  </a:schemeClr>
                </a:solidFill>
                <a:latin typeface="Gill Snas" charset="0"/>
                <a:cs typeface="Gill Snas" charset="0"/>
              </a:rPr>
              <a:t>Date</a:t>
            </a:r>
            <a:br>
              <a:rPr lang="en-US" sz="1400" dirty="0">
                <a:solidFill>
                  <a:schemeClr val="bg2">
                    <a:lumMod val="25000"/>
                  </a:schemeClr>
                </a:solidFill>
                <a:latin typeface="Gill Snas" charset="0"/>
                <a:cs typeface="Gill Snas" charset="0"/>
              </a:rPr>
            </a:br>
            <a:endParaRPr lang="en-US" dirty="0"/>
          </a:p>
        </p:txBody>
      </p:sp>
    </p:spTree>
    <p:extLst>
      <p:ext uri="{BB962C8B-B14F-4D97-AF65-F5344CB8AC3E}">
        <p14:creationId xmlns:p14="http://schemas.microsoft.com/office/powerpoint/2010/main" val="3251030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p:cNvSpPr>
            <a:spLocks noGrp="1"/>
          </p:cNvSpPr>
          <p:nvPr>
            <p:ph type="dt" sz="half" idx="10"/>
          </p:nvPr>
        </p:nvSpPr>
        <p:spPr>
          <a:xfrm>
            <a:off x="896816" y="6270499"/>
            <a:ext cx="2133600" cy="180000"/>
          </a:xfrm>
          <a:prstGeom prst="rect">
            <a:avLst/>
          </a:prstGeom>
        </p:spPr>
        <p:txBody>
          <a:bodyPr vert="horz" wrap="square" lIns="91440" tIns="45720" rIns="91440" bIns="45720" numCol="1" anchor="t" anchorCtr="0" compatLnSpc="1">
            <a:prstTxWarp prst="textNoShape">
              <a:avLst/>
            </a:prstTxWarp>
          </a:bodyPr>
          <a:lstStyle>
            <a:lvl1pPr>
              <a:defRPr sz="1000" smtClean="0">
                <a:latin typeface="Calibri" pitchFamily="34" charset="0"/>
              </a:defRPr>
            </a:lvl1pPr>
          </a:lstStyle>
          <a:p>
            <a:pPr defTabSz="457200" fontAlgn="base">
              <a:spcBef>
                <a:spcPct val="0"/>
              </a:spcBef>
              <a:spcAft>
                <a:spcPct val="0"/>
              </a:spcAft>
              <a:defRPr/>
            </a:pPr>
            <a:fld id="{44E374E3-DC7C-44D5-9424-E52ECA93ED9F}" type="datetime1">
              <a:rPr lang="en-US">
                <a:solidFill>
                  <a:prstClr val="black"/>
                </a:solidFill>
                <a:ea typeface="ＭＳ Ｐゴシック" pitchFamily="34" charset="-128"/>
              </a:rPr>
              <a:pPr defTabSz="457200" fontAlgn="base">
                <a:spcBef>
                  <a:spcPct val="0"/>
                </a:spcBef>
                <a:spcAft>
                  <a:spcPct val="0"/>
                </a:spcAft>
                <a:defRPr/>
              </a:pPr>
              <a:t>8/30/2021</a:t>
            </a:fld>
            <a:endParaRPr lang="en-US" dirty="0">
              <a:solidFill>
                <a:prstClr val="black"/>
              </a:solidFill>
              <a:ea typeface="ＭＳ Ｐゴシック" pitchFamily="34" charset="-128"/>
            </a:endParaRPr>
          </a:p>
        </p:txBody>
      </p:sp>
      <p:sp>
        <p:nvSpPr>
          <p:cNvPr id="9" name="Footer Placeholder 4"/>
          <p:cNvSpPr>
            <a:spLocks noGrp="1"/>
          </p:cNvSpPr>
          <p:nvPr>
            <p:ph type="ftr" sz="quarter" idx="11"/>
          </p:nvPr>
        </p:nvSpPr>
        <p:spPr>
          <a:xfrm>
            <a:off x="3563816" y="6270499"/>
            <a:ext cx="2895600" cy="180000"/>
          </a:xfrm>
          <a:prstGeom prst="rect">
            <a:avLst/>
          </a:prstGeom>
        </p:spPr>
        <p:txBody>
          <a:bodyPr/>
          <a:lstStyle>
            <a:lvl1pPr algn="ctr" fontAlgn="auto">
              <a:spcBef>
                <a:spcPts val="0"/>
              </a:spcBef>
              <a:spcAft>
                <a:spcPts val="0"/>
              </a:spcAft>
              <a:defRPr sz="1000">
                <a:latin typeface="+mn-lt"/>
                <a:ea typeface="+mn-ea"/>
                <a:cs typeface="+mn-cs"/>
              </a:defRPr>
            </a:lvl1pPr>
          </a:lstStyle>
          <a:p>
            <a:pPr defTabSz="457200">
              <a:defRPr/>
            </a:pPr>
            <a:endParaRPr lang="en-US" dirty="0">
              <a:solidFill>
                <a:prstClr val="black"/>
              </a:solidFill>
            </a:endParaRPr>
          </a:p>
        </p:txBody>
      </p:sp>
      <p:sp>
        <p:nvSpPr>
          <p:cNvPr id="15" name="Oval 14"/>
          <p:cNvSpPr/>
          <p:nvPr userDrawn="1"/>
        </p:nvSpPr>
        <p:spPr>
          <a:xfrm>
            <a:off x="86176" y="6551801"/>
            <a:ext cx="288000" cy="2880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457200" fontAlgn="base">
              <a:spcBef>
                <a:spcPct val="0"/>
              </a:spcBef>
              <a:spcAft>
                <a:spcPct val="0"/>
              </a:spcAft>
            </a:pPr>
            <a:endParaRPr lang="en-ZA" sz="2400" dirty="0">
              <a:solidFill>
                <a:prstClr val="black"/>
              </a:solidFill>
            </a:endParaRPr>
          </a:p>
        </p:txBody>
      </p:sp>
      <p:sp>
        <p:nvSpPr>
          <p:cNvPr id="16" name="Slide Number Placeholder 5"/>
          <p:cNvSpPr txBox="1">
            <a:spLocks/>
          </p:cNvSpPr>
          <p:nvPr userDrawn="1"/>
        </p:nvSpPr>
        <p:spPr>
          <a:xfrm>
            <a:off x="86176" y="6582282"/>
            <a:ext cx="294836" cy="180000"/>
          </a:xfrm>
          <a:prstGeom prst="rect">
            <a:avLst/>
          </a:prstGeom>
        </p:spPr>
        <p:txBody>
          <a:bodyPr vert="horz" wrap="square" lIns="0" tIns="45720" rIns="0" bIns="45720" numCol="1" anchor="t" anchorCtr="0" compatLnSpc="1">
            <a:prstTxWarp prst="textNoShape">
              <a:avLst/>
            </a:prstTxWarp>
          </a:bodyPr>
          <a:lstStyle>
            <a:defPPr>
              <a:defRPr lang="en-US"/>
            </a:defPPr>
            <a:lvl1pPr algn="ctr" defTabSz="457200" rtl="0" fontAlgn="base">
              <a:spcBef>
                <a:spcPct val="0"/>
              </a:spcBef>
              <a:spcAft>
                <a:spcPct val="0"/>
              </a:spcAft>
              <a:defRPr sz="1000" kern="1200" smtClean="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defRPr/>
            </a:pPr>
            <a:fld id="{3918D1BD-C811-492F-9AF0-38BA1F8577B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429831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896816" y="6270499"/>
            <a:ext cx="2133600" cy="180000"/>
          </a:xfrm>
          <a:prstGeom prst="rect">
            <a:avLst/>
          </a:prstGeom>
        </p:spPr>
        <p:txBody>
          <a:bodyPr vert="horz" wrap="square" lIns="91440" tIns="45720" rIns="91440" bIns="45720" numCol="1" anchor="t" anchorCtr="0" compatLnSpc="1">
            <a:prstTxWarp prst="textNoShape">
              <a:avLst/>
            </a:prstTxWarp>
          </a:bodyPr>
          <a:lstStyle>
            <a:lvl1pPr>
              <a:defRPr sz="1000" smtClean="0">
                <a:latin typeface="Calibri" pitchFamily="34" charset="0"/>
              </a:defRPr>
            </a:lvl1pPr>
          </a:lstStyle>
          <a:p>
            <a:pPr defTabSz="457200" fontAlgn="base">
              <a:spcBef>
                <a:spcPct val="0"/>
              </a:spcBef>
              <a:spcAft>
                <a:spcPct val="0"/>
              </a:spcAft>
              <a:defRPr/>
            </a:pPr>
            <a:fld id="{491742AA-FB39-4743-8D79-A47C6E0FCC17}" type="datetime1">
              <a:rPr lang="en-US">
                <a:solidFill>
                  <a:prstClr val="black"/>
                </a:solidFill>
                <a:ea typeface="ＭＳ Ｐゴシック" pitchFamily="34" charset="-128"/>
              </a:rPr>
              <a:pPr defTabSz="457200" fontAlgn="base">
                <a:spcBef>
                  <a:spcPct val="0"/>
                </a:spcBef>
                <a:spcAft>
                  <a:spcPct val="0"/>
                </a:spcAft>
                <a:defRPr/>
              </a:pPr>
              <a:t>8/30/2021</a:t>
            </a:fld>
            <a:endParaRPr lang="en-US" dirty="0">
              <a:solidFill>
                <a:prstClr val="black"/>
              </a:solidFill>
              <a:ea typeface="ＭＳ Ｐゴシック" pitchFamily="34" charset="-128"/>
            </a:endParaRPr>
          </a:p>
        </p:txBody>
      </p:sp>
      <p:sp>
        <p:nvSpPr>
          <p:cNvPr id="8" name="Footer Placeholder 4"/>
          <p:cNvSpPr>
            <a:spLocks noGrp="1"/>
          </p:cNvSpPr>
          <p:nvPr>
            <p:ph type="ftr" sz="quarter" idx="11"/>
          </p:nvPr>
        </p:nvSpPr>
        <p:spPr>
          <a:xfrm>
            <a:off x="3563816" y="6270499"/>
            <a:ext cx="2895600" cy="180000"/>
          </a:xfrm>
          <a:prstGeom prst="rect">
            <a:avLst/>
          </a:prstGeom>
        </p:spPr>
        <p:txBody>
          <a:bodyPr/>
          <a:lstStyle>
            <a:lvl1pPr algn="ctr" fontAlgn="auto">
              <a:spcBef>
                <a:spcPts val="0"/>
              </a:spcBef>
              <a:spcAft>
                <a:spcPts val="0"/>
              </a:spcAft>
              <a:defRPr sz="1000">
                <a:latin typeface="+mn-lt"/>
                <a:ea typeface="+mn-ea"/>
                <a:cs typeface="+mn-cs"/>
              </a:defRPr>
            </a:lvl1pPr>
          </a:lstStyle>
          <a:p>
            <a:pPr defTabSz="457200">
              <a:defRPr/>
            </a:pPr>
            <a:endParaRPr lang="en-US" dirty="0">
              <a:solidFill>
                <a:prstClr val="black"/>
              </a:solidFill>
            </a:endParaRPr>
          </a:p>
        </p:txBody>
      </p:sp>
      <p:sp>
        <p:nvSpPr>
          <p:cNvPr id="15" name="Oval 14"/>
          <p:cNvSpPr/>
          <p:nvPr userDrawn="1"/>
        </p:nvSpPr>
        <p:spPr>
          <a:xfrm>
            <a:off x="86176" y="6551801"/>
            <a:ext cx="288000" cy="2880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457200" fontAlgn="base">
              <a:spcBef>
                <a:spcPct val="0"/>
              </a:spcBef>
              <a:spcAft>
                <a:spcPct val="0"/>
              </a:spcAft>
            </a:pPr>
            <a:endParaRPr lang="en-ZA" sz="2400" dirty="0">
              <a:solidFill>
                <a:prstClr val="black"/>
              </a:solidFill>
            </a:endParaRPr>
          </a:p>
        </p:txBody>
      </p:sp>
      <p:sp>
        <p:nvSpPr>
          <p:cNvPr id="16" name="Slide Number Placeholder 5"/>
          <p:cNvSpPr txBox="1">
            <a:spLocks/>
          </p:cNvSpPr>
          <p:nvPr userDrawn="1"/>
        </p:nvSpPr>
        <p:spPr>
          <a:xfrm>
            <a:off x="86176" y="6582282"/>
            <a:ext cx="294836" cy="180000"/>
          </a:xfrm>
          <a:prstGeom prst="rect">
            <a:avLst/>
          </a:prstGeom>
        </p:spPr>
        <p:txBody>
          <a:bodyPr vert="horz" wrap="square" lIns="0" tIns="45720" rIns="0" bIns="45720" numCol="1" anchor="t" anchorCtr="0" compatLnSpc="1">
            <a:prstTxWarp prst="textNoShape">
              <a:avLst/>
            </a:prstTxWarp>
          </a:bodyPr>
          <a:lstStyle>
            <a:defPPr>
              <a:defRPr lang="en-US"/>
            </a:defPPr>
            <a:lvl1pPr algn="ctr" defTabSz="457200" rtl="0" fontAlgn="base">
              <a:spcBef>
                <a:spcPct val="0"/>
              </a:spcBef>
              <a:spcAft>
                <a:spcPct val="0"/>
              </a:spcAft>
              <a:defRPr sz="1000" kern="1200" smtClean="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defRPr/>
            </a:pPr>
            <a:fld id="{3918D1BD-C811-492F-9AF0-38BA1F8577B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123386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896816" y="6270499"/>
            <a:ext cx="2133600" cy="180000"/>
          </a:xfrm>
          <a:prstGeom prst="rect">
            <a:avLst/>
          </a:prstGeom>
        </p:spPr>
        <p:txBody>
          <a:bodyPr vert="horz" wrap="square" lIns="91440" tIns="45720" rIns="91440" bIns="45720" numCol="1" anchor="t" anchorCtr="0" compatLnSpc="1">
            <a:prstTxWarp prst="textNoShape">
              <a:avLst/>
            </a:prstTxWarp>
          </a:bodyPr>
          <a:lstStyle>
            <a:lvl1pPr>
              <a:defRPr sz="1000" smtClean="0">
                <a:latin typeface="Calibri" pitchFamily="34" charset="0"/>
              </a:defRPr>
            </a:lvl1pPr>
          </a:lstStyle>
          <a:p>
            <a:pPr defTabSz="457200" fontAlgn="base">
              <a:spcBef>
                <a:spcPct val="0"/>
              </a:spcBef>
              <a:spcAft>
                <a:spcPct val="0"/>
              </a:spcAft>
              <a:defRPr/>
            </a:pPr>
            <a:fld id="{B3ED148C-8680-4A42-A40D-8DDE8667E77B}" type="datetime1">
              <a:rPr lang="en-US">
                <a:solidFill>
                  <a:prstClr val="black"/>
                </a:solidFill>
                <a:ea typeface="ＭＳ Ｐゴシック" pitchFamily="34" charset="-128"/>
              </a:rPr>
              <a:pPr defTabSz="457200" fontAlgn="base">
                <a:spcBef>
                  <a:spcPct val="0"/>
                </a:spcBef>
                <a:spcAft>
                  <a:spcPct val="0"/>
                </a:spcAft>
                <a:defRPr/>
              </a:pPr>
              <a:t>8/30/2021</a:t>
            </a:fld>
            <a:endParaRPr lang="en-US" dirty="0">
              <a:solidFill>
                <a:prstClr val="black"/>
              </a:solidFill>
              <a:ea typeface="ＭＳ Ｐゴシック" pitchFamily="34" charset="-128"/>
            </a:endParaRPr>
          </a:p>
        </p:txBody>
      </p:sp>
      <p:sp>
        <p:nvSpPr>
          <p:cNvPr id="8" name="Footer Placeholder 4"/>
          <p:cNvSpPr>
            <a:spLocks noGrp="1"/>
          </p:cNvSpPr>
          <p:nvPr>
            <p:ph type="ftr" sz="quarter" idx="11"/>
          </p:nvPr>
        </p:nvSpPr>
        <p:spPr>
          <a:xfrm>
            <a:off x="3563816" y="6270499"/>
            <a:ext cx="2895600" cy="180000"/>
          </a:xfrm>
          <a:prstGeom prst="rect">
            <a:avLst/>
          </a:prstGeom>
        </p:spPr>
        <p:txBody>
          <a:bodyPr/>
          <a:lstStyle>
            <a:lvl1pPr algn="ctr" fontAlgn="auto">
              <a:spcBef>
                <a:spcPts val="0"/>
              </a:spcBef>
              <a:spcAft>
                <a:spcPts val="0"/>
              </a:spcAft>
              <a:defRPr sz="1000">
                <a:latin typeface="+mn-lt"/>
                <a:ea typeface="+mn-ea"/>
                <a:cs typeface="+mn-cs"/>
              </a:defRPr>
            </a:lvl1pPr>
          </a:lstStyle>
          <a:p>
            <a:pPr defTabSz="457200">
              <a:defRPr/>
            </a:pPr>
            <a:endParaRPr lang="en-US" dirty="0">
              <a:solidFill>
                <a:prstClr val="black"/>
              </a:solidFill>
            </a:endParaRPr>
          </a:p>
        </p:txBody>
      </p:sp>
      <p:sp>
        <p:nvSpPr>
          <p:cNvPr id="14" name="Oval 13"/>
          <p:cNvSpPr/>
          <p:nvPr userDrawn="1"/>
        </p:nvSpPr>
        <p:spPr>
          <a:xfrm>
            <a:off x="86176" y="6551801"/>
            <a:ext cx="288000" cy="2880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457200" fontAlgn="base">
              <a:spcBef>
                <a:spcPct val="0"/>
              </a:spcBef>
              <a:spcAft>
                <a:spcPct val="0"/>
              </a:spcAft>
            </a:pPr>
            <a:endParaRPr lang="en-ZA" sz="2400" dirty="0">
              <a:solidFill>
                <a:prstClr val="black"/>
              </a:solidFill>
            </a:endParaRPr>
          </a:p>
        </p:txBody>
      </p:sp>
      <p:sp>
        <p:nvSpPr>
          <p:cNvPr id="15" name="Slide Number Placeholder 5"/>
          <p:cNvSpPr txBox="1">
            <a:spLocks/>
          </p:cNvSpPr>
          <p:nvPr userDrawn="1"/>
        </p:nvSpPr>
        <p:spPr>
          <a:xfrm>
            <a:off x="86176" y="6582282"/>
            <a:ext cx="294836" cy="180000"/>
          </a:xfrm>
          <a:prstGeom prst="rect">
            <a:avLst/>
          </a:prstGeom>
        </p:spPr>
        <p:txBody>
          <a:bodyPr vert="horz" wrap="square" lIns="0" tIns="45720" rIns="0" bIns="45720" numCol="1" anchor="t" anchorCtr="0" compatLnSpc="1">
            <a:prstTxWarp prst="textNoShape">
              <a:avLst/>
            </a:prstTxWarp>
          </a:bodyPr>
          <a:lstStyle>
            <a:defPPr>
              <a:defRPr lang="en-US"/>
            </a:defPPr>
            <a:lvl1pPr algn="ctr" defTabSz="457200" rtl="0" fontAlgn="base">
              <a:spcBef>
                <a:spcPct val="0"/>
              </a:spcBef>
              <a:spcAft>
                <a:spcPct val="0"/>
              </a:spcAft>
              <a:defRPr sz="1000" kern="1200" smtClean="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defRPr/>
            </a:pPr>
            <a:fld id="{3918D1BD-C811-492F-9AF0-38BA1F8577B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335276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77108" y="2130425"/>
            <a:ext cx="6981092" cy="1470025"/>
          </a:xfrm>
          <a:prstGeom prst="rect">
            <a:avLst/>
          </a:prstGeom>
        </p:spPr>
        <p:txBody>
          <a:bodyPr/>
          <a:lstStyle>
            <a:lvl1pPr algn="l">
              <a:defRPr lang="en-US" sz="2800" b="1" kern="1200" dirty="0">
                <a:solidFill>
                  <a:srgbClr val="A4B16F"/>
                </a:solidFill>
                <a:latin typeface="Gill Sans"/>
                <a:ea typeface="+mn-ea"/>
                <a:cs typeface="Gill Sans"/>
              </a:defRPr>
            </a:lvl1pPr>
          </a:lstStyle>
          <a:p>
            <a:r>
              <a:rPr lang="en-US" dirty="0"/>
              <a:t>Click to edit Master title style</a:t>
            </a:r>
          </a:p>
        </p:txBody>
      </p:sp>
      <p:sp>
        <p:nvSpPr>
          <p:cNvPr id="3" name="Subtitle 2"/>
          <p:cNvSpPr>
            <a:spLocks noGrp="1"/>
          </p:cNvSpPr>
          <p:nvPr>
            <p:ph type="subTitle" idx="1"/>
          </p:nvPr>
        </p:nvSpPr>
        <p:spPr>
          <a:xfrm>
            <a:off x="1477108" y="3886200"/>
            <a:ext cx="6295292" cy="1752600"/>
          </a:xfrm>
          <a:prstGeom prst="rect">
            <a:avLst/>
          </a:prstGeom>
        </p:spPr>
        <p:txBody>
          <a:bodyPr/>
          <a:lstStyle>
            <a:lvl1pPr marL="0" indent="0" algn="l">
              <a:buNone/>
              <a:defRPr lang="en-US" sz="2000" kern="1200" dirty="0" smtClean="0">
                <a:solidFill>
                  <a:srgbClr val="A4B16F"/>
                </a:solidFill>
                <a:latin typeface="Gill Sans"/>
                <a:ea typeface="+mn-ea"/>
                <a:cs typeface="Gill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896816" y="6270499"/>
            <a:ext cx="2133600" cy="180000"/>
          </a:xfrm>
          <a:prstGeom prst="rect">
            <a:avLst/>
          </a:prstGeom>
        </p:spPr>
        <p:txBody>
          <a:bodyPr vert="horz" wrap="square" lIns="91440" tIns="45720" rIns="91440" bIns="45720" numCol="1" anchor="t" anchorCtr="0" compatLnSpc="1">
            <a:prstTxWarp prst="textNoShape">
              <a:avLst/>
            </a:prstTxWarp>
          </a:bodyPr>
          <a:lstStyle>
            <a:lvl1pPr>
              <a:defRPr sz="1000" smtClean="0">
                <a:latin typeface="Calibri" pitchFamily="34" charset="0"/>
              </a:defRPr>
            </a:lvl1pPr>
          </a:lstStyle>
          <a:p>
            <a:pPr defTabSz="457200" fontAlgn="base">
              <a:spcBef>
                <a:spcPct val="0"/>
              </a:spcBef>
              <a:spcAft>
                <a:spcPct val="0"/>
              </a:spcAft>
              <a:defRPr/>
            </a:pPr>
            <a:fld id="{3F713A5C-2932-4534-9E8D-1C012D084504}" type="datetime1">
              <a:rPr lang="en-US">
                <a:solidFill>
                  <a:prstClr val="black"/>
                </a:solidFill>
                <a:ea typeface="ＭＳ Ｐゴシック" pitchFamily="34" charset="-128"/>
              </a:rPr>
              <a:pPr defTabSz="457200" fontAlgn="base">
                <a:spcBef>
                  <a:spcPct val="0"/>
                </a:spcBef>
                <a:spcAft>
                  <a:spcPct val="0"/>
                </a:spcAft>
                <a:defRPr/>
              </a:pPr>
              <a:t>8/30/2021</a:t>
            </a:fld>
            <a:endParaRPr lang="en-US" dirty="0">
              <a:solidFill>
                <a:prstClr val="black"/>
              </a:solidFill>
              <a:ea typeface="ＭＳ Ｐゴシック" pitchFamily="34" charset="-128"/>
            </a:endParaRPr>
          </a:p>
        </p:txBody>
      </p:sp>
      <p:sp>
        <p:nvSpPr>
          <p:cNvPr id="5" name="Footer Placeholder 4"/>
          <p:cNvSpPr>
            <a:spLocks noGrp="1"/>
          </p:cNvSpPr>
          <p:nvPr>
            <p:ph type="ftr" sz="quarter" idx="11"/>
          </p:nvPr>
        </p:nvSpPr>
        <p:spPr>
          <a:xfrm>
            <a:off x="3563816" y="6270499"/>
            <a:ext cx="2895600" cy="180000"/>
          </a:xfrm>
          <a:prstGeom prst="rect">
            <a:avLst/>
          </a:prstGeom>
        </p:spPr>
        <p:txBody>
          <a:bodyPr/>
          <a:lstStyle>
            <a:lvl1pPr algn="ctr" fontAlgn="auto">
              <a:spcBef>
                <a:spcPts val="0"/>
              </a:spcBef>
              <a:spcAft>
                <a:spcPts val="0"/>
              </a:spcAft>
              <a:defRPr sz="1000">
                <a:latin typeface="+mn-lt"/>
                <a:ea typeface="+mn-ea"/>
                <a:cs typeface="+mn-cs"/>
              </a:defRPr>
            </a:lvl1pPr>
          </a:lstStyle>
          <a:p>
            <a:pPr defTabSz="457200">
              <a:defRPr/>
            </a:pPr>
            <a:endParaRPr lang="en-US" dirty="0">
              <a:solidFill>
                <a:prstClr val="black"/>
              </a:solidFill>
            </a:endParaRPr>
          </a:p>
        </p:txBody>
      </p:sp>
      <p:sp>
        <p:nvSpPr>
          <p:cNvPr id="12" name="Oval 11"/>
          <p:cNvSpPr/>
          <p:nvPr userDrawn="1"/>
        </p:nvSpPr>
        <p:spPr>
          <a:xfrm>
            <a:off x="86176" y="6551801"/>
            <a:ext cx="288000" cy="2880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457200" fontAlgn="base">
              <a:spcBef>
                <a:spcPct val="0"/>
              </a:spcBef>
              <a:spcAft>
                <a:spcPct val="0"/>
              </a:spcAft>
            </a:pPr>
            <a:endParaRPr lang="en-ZA" sz="2400" dirty="0">
              <a:solidFill>
                <a:prstClr val="black"/>
              </a:solidFill>
            </a:endParaRPr>
          </a:p>
        </p:txBody>
      </p:sp>
      <p:sp>
        <p:nvSpPr>
          <p:cNvPr id="13" name="Slide Number Placeholder 5"/>
          <p:cNvSpPr txBox="1">
            <a:spLocks/>
          </p:cNvSpPr>
          <p:nvPr userDrawn="1"/>
        </p:nvSpPr>
        <p:spPr>
          <a:xfrm>
            <a:off x="86176" y="6582282"/>
            <a:ext cx="294836" cy="180000"/>
          </a:xfrm>
          <a:prstGeom prst="rect">
            <a:avLst/>
          </a:prstGeom>
        </p:spPr>
        <p:txBody>
          <a:bodyPr vert="horz" wrap="square" lIns="0" tIns="45720" rIns="0" bIns="45720" numCol="1" anchor="t" anchorCtr="0" compatLnSpc="1">
            <a:prstTxWarp prst="textNoShape">
              <a:avLst/>
            </a:prstTxWarp>
          </a:bodyPr>
          <a:lstStyle>
            <a:defPPr>
              <a:defRPr lang="en-US"/>
            </a:defPPr>
            <a:lvl1pPr algn="ctr" defTabSz="457200" rtl="0" fontAlgn="base">
              <a:spcBef>
                <a:spcPct val="0"/>
              </a:spcBef>
              <a:spcAft>
                <a:spcPct val="0"/>
              </a:spcAft>
              <a:defRPr sz="1000" kern="1200" smtClean="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defRPr/>
            </a:pPr>
            <a:fld id="{3918D1BD-C811-492F-9AF0-38BA1F8577B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77178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79231" y="90006"/>
            <a:ext cx="7807569" cy="745263"/>
          </a:xfrm>
          <a:prstGeom prst="rect">
            <a:avLst/>
          </a:prstGeom>
        </p:spPr>
        <p:txBody>
          <a:bodyPr anchor="ctr" anchorCtr="0"/>
          <a:lstStyle>
            <a:lvl1pPr algn="l">
              <a:defRPr lang="en-US" sz="2400" b="1" kern="1200" cap="all" baseline="0" dirty="0" smtClean="0">
                <a:solidFill>
                  <a:srgbClr val="000000"/>
                </a:solidFill>
                <a:latin typeface="Gill Sans"/>
                <a:ea typeface="+mn-ea"/>
                <a:cs typeface="Gill Sans"/>
              </a:defRPr>
            </a:lvl1pPr>
          </a:lstStyle>
          <a:p>
            <a:r>
              <a:rPr lang="en-US" dirty="0"/>
              <a:t>Click to edit Master title style</a:t>
            </a:r>
          </a:p>
        </p:txBody>
      </p:sp>
      <p:sp>
        <p:nvSpPr>
          <p:cNvPr id="3" name="Content Placeholder 2"/>
          <p:cNvSpPr>
            <a:spLocks noGrp="1"/>
          </p:cNvSpPr>
          <p:nvPr>
            <p:ph idx="1"/>
          </p:nvPr>
        </p:nvSpPr>
        <p:spPr>
          <a:xfrm>
            <a:off x="896816" y="835269"/>
            <a:ext cx="7789984" cy="5387608"/>
          </a:xfrm>
          <a:prstGeom prst="rect">
            <a:avLst/>
          </a:prstGeom>
        </p:spPr>
        <p:txBody>
          <a:bodyPr/>
          <a:lstStyle>
            <a:lvl1pPr marL="0" indent="0">
              <a:lnSpc>
                <a:spcPct val="150000"/>
              </a:lnSpc>
              <a:spcAft>
                <a:spcPts val="0"/>
              </a:spcAft>
              <a:buFont typeface="Arial" panose="020B0604020202020204" pitchFamily="34" charset="0"/>
              <a:buNone/>
              <a:defRPr lang="en-US" sz="2400" b="1" kern="1200" cap="all" baseline="0" dirty="0" smtClean="0">
                <a:solidFill>
                  <a:srgbClr val="A4B16F"/>
                </a:solidFill>
                <a:latin typeface="Gill Sans"/>
                <a:ea typeface="+mn-ea"/>
                <a:cs typeface="Gill Sans"/>
              </a:defRPr>
            </a:lvl1pPr>
            <a:lvl2pPr marL="0" indent="0">
              <a:buNone/>
              <a:defRPr lang="en-US" sz="2000" kern="1200" dirty="0" smtClean="0">
                <a:solidFill>
                  <a:srgbClr val="A4B16F"/>
                </a:solidFill>
                <a:latin typeface="Gill Sans"/>
                <a:ea typeface="+mn-ea"/>
                <a:cs typeface="Gill Sans"/>
              </a:defRPr>
            </a:lvl2pPr>
            <a:lvl3pPr marL="0" indent="0">
              <a:lnSpc>
                <a:spcPct val="200000"/>
              </a:lnSpc>
              <a:buNone/>
              <a:defRPr lang="en-US" sz="1800" kern="1200" dirty="0" smtClean="0">
                <a:solidFill>
                  <a:schemeClr val="tx1"/>
                </a:solidFill>
                <a:latin typeface="Arial" pitchFamily="34" charset="0"/>
                <a:ea typeface="ＭＳ Ｐゴシック" pitchFamily="34" charset="-128"/>
                <a:cs typeface="+mn-cs"/>
              </a:defRPr>
            </a:lvl3pPr>
            <a:lvl4pPr marL="623888" indent="-536575">
              <a:buFont typeface="Wingdings" panose="05000000000000000000" pitchFamily="2" charset="2"/>
              <a:buChar char="§"/>
              <a:defRPr/>
            </a:lvl4pPr>
            <a:lvl5pPr marL="984250" indent="-360363">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10"/>
          </p:nvPr>
        </p:nvSpPr>
        <p:spPr>
          <a:xfrm>
            <a:off x="896816" y="6270499"/>
            <a:ext cx="2133600" cy="180000"/>
          </a:xfrm>
          <a:prstGeom prst="rect">
            <a:avLst/>
          </a:prstGeom>
        </p:spPr>
        <p:txBody>
          <a:bodyPr vert="horz" wrap="square" lIns="91440" tIns="45720" rIns="91440" bIns="45720" numCol="1" anchor="t" anchorCtr="0" compatLnSpc="1">
            <a:prstTxWarp prst="textNoShape">
              <a:avLst/>
            </a:prstTxWarp>
          </a:bodyPr>
          <a:lstStyle>
            <a:lvl1pPr>
              <a:defRPr sz="1000" smtClean="0">
                <a:latin typeface="Calibri" pitchFamily="34" charset="0"/>
              </a:defRPr>
            </a:lvl1pPr>
          </a:lstStyle>
          <a:p>
            <a:pPr defTabSz="457200" fontAlgn="base">
              <a:spcBef>
                <a:spcPct val="0"/>
              </a:spcBef>
              <a:spcAft>
                <a:spcPct val="0"/>
              </a:spcAft>
              <a:defRPr/>
            </a:pPr>
            <a:fld id="{0F34E562-BF6F-4C59-B768-59E760B680E5}" type="datetime1">
              <a:rPr lang="en-US">
                <a:solidFill>
                  <a:prstClr val="black"/>
                </a:solidFill>
                <a:ea typeface="ＭＳ Ｐゴシック" pitchFamily="34" charset="-128"/>
              </a:rPr>
              <a:pPr defTabSz="457200" fontAlgn="base">
                <a:spcBef>
                  <a:spcPct val="0"/>
                </a:spcBef>
                <a:spcAft>
                  <a:spcPct val="0"/>
                </a:spcAft>
                <a:defRPr/>
              </a:pPr>
              <a:t>8/30/2021</a:t>
            </a:fld>
            <a:endParaRPr lang="en-US" dirty="0">
              <a:solidFill>
                <a:prstClr val="black"/>
              </a:solidFill>
              <a:ea typeface="ＭＳ Ｐゴシック" pitchFamily="34" charset="-128"/>
            </a:endParaRPr>
          </a:p>
        </p:txBody>
      </p:sp>
      <p:sp>
        <p:nvSpPr>
          <p:cNvPr id="9" name="Footer Placeholder 4"/>
          <p:cNvSpPr>
            <a:spLocks noGrp="1"/>
          </p:cNvSpPr>
          <p:nvPr>
            <p:ph type="ftr" sz="quarter" idx="11"/>
          </p:nvPr>
        </p:nvSpPr>
        <p:spPr>
          <a:xfrm>
            <a:off x="3563816" y="6270499"/>
            <a:ext cx="2895600" cy="180000"/>
          </a:xfrm>
          <a:prstGeom prst="rect">
            <a:avLst/>
          </a:prstGeom>
        </p:spPr>
        <p:txBody>
          <a:bodyPr/>
          <a:lstStyle>
            <a:lvl1pPr algn="ctr" fontAlgn="auto">
              <a:spcBef>
                <a:spcPts val="0"/>
              </a:spcBef>
              <a:spcAft>
                <a:spcPts val="0"/>
              </a:spcAft>
              <a:defRPr sz="1000">
                <a:latin typeface="+mn-lt"/>
                <a:ea typeface="+mn-ea"/>
                <a:cs typeface="+mn-cs"/>
              </a:defRPr>
            </a:lvl1pPr>
          </a:lstStyle>
          <a:p>
            <a:pPr defTabSz="457200">
              <a:defRPr/>
            </a:pPr>
            <a:endParaRPr lang="en-US" dirty="0">
              <a:solidFill>
                <a:prstClr val="black"/>
              </a:solidFill>
            </a:endParaRPr>
          </a:p>
        </p:txBody>
      </p:sp>
      <p:sp>
        <p:nvSpPr>
          <p:cNvPr id="18" name="Oval 17"/>
          <p:cNvSpPr/>
          <p:nvPr userDrawn="1"/>
        </p:nvSpPr>
        <p:spPr>
          <a:xfrm>
            <a:off x="86176" y="6551801"/>
            <a:ext cx="288000" cy="2880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457200" fontAlgn="base">
              <a:spcBef>
                <a:spcPct val="0"/>
              </a:spcBef>
              <a:spcAft>
                <a:spcPct val="0"/>
              </a:spcAft>
            </a:pPr>
            <a:endParaRPr lang="en-ZA" sz="2400" dirty="0">
              <a:solidFill>
                <a:prstClr val="black"/>
              </a:solidFill>
            </a:endParaRPr>
          </a:p>
        </p:txBody>
      </p:sp>
      <p:sp>
        <p:nvSpPr>
          <p:cNvPr id="19" name="Slide Number Placeholder 5"/>
          <p:cNvSpPr txBox="1">
            <a:spLocks/>
          </p:cNvSpPr>
          <p:nvPr userDrawn="1"/>
        </p:nvSpPr>
        <p:spPr>
          <a:xfrm>
            <a:off x="86176" y="6582282"/>
            <a:ext cx="294836" cy="180000"/>
          </a:xfrm>
          <a:prstGeom prst="rect">
            <a:avLst/>
          </a:prstGeom>
        </p:spPr>
        <p:txBody>
          <a:bodyPr vert="horz" wrap="square" lIns="0" tIns="45720" rIns="0" bIns="45720" numCol="1" anchor="t" anchorCtr="0" compatLnSpc="1">
            <a:prstTxWarp prst="textNoShape">
              <a:avLst/>
            </a:prstTxWarp>
          </a:bodyPr>
          <a:lstStyle>
            <a:defPPr>
              <a:defRPr lang="en-US"/>
            </a:defPPr>
            <a:lvl1pPr algn="ctr" defTabSz="457200" rtl="0" fontAlgn="base">
              <a:spcBef>
                <a:spcPct val="0"/>
              </a:spcBef>
              <a:spcAft>
                <a:spcPct val="0"/>
              </a:spcAft>
              <a:defRPr sz="1000" kern="1200" smtClean="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defRPr/>
            </a:pPr>
            <a:fld id="{3918D1BD-C811-492F-9AF0-38BA1F8577B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410198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96816" y="70338"/>
            <a:ext cx="7789984" cy="764931"/>
          </a:xfrm>
          <a:prstGeom prst="rect">
            <a:avLst/>
          </a:prstGeom>
        </p:spPr>
        <p:txBody>
          <a:bodyPr anchor="ctr" anchorCtr="0"/>
          <a:lstStyle>
            <a:lvl1pPr algn="l">
              <a:defRPr lang="en-US" sz="2400" b="1" kern="1200" cap="all" baseline="0" dirty="0" smtClean="0">
                <a:solidFill>
                  <a:srgbClr val="000000"/>
                </a:solidFill>
                <a:latin typeface="Gill Sans"/>
                <a:ea typeface="+mn-ea"/>
                <a:cs typeface="Gill Sans"/>
              </a:defRPr>
            </a:lvl1pPr>
          </a:lstStyle>
          <a:p>
            <a:r>
              <a:rPr lang="en-US" dirty="0"/>
              <a:t>Click to edit Master title style</a:t>
            </a:r>
          </a:p>
        </p:txBody>
      </p:sp>
      <p:sp>
        <p:nvSpPr>
          <p:cNvPr id="3" name="Content Placeholder 2"/>
          <p:cNvSpPr>
            <a:spLocks noGrp="1"/>
          </p:cNvSpPr>
          <p:nvPr>
            <p:ph idx="1"/>
          </p:nvPr>
        </p:nvSpPr>
        <p:spPr>
          <a:xfrm>
            <a:off x="896816" y="835269"/>
            <a:ext cx="7789984" cy="5387608"/>
          </a:xfrm>
          <a:prstGeom prst="rect">
            <a:avLst/>
          </a:prstGeom>
        </p:spPr>
        <p:txBody>
          <a:bodyPr/>
          <a:lstStyle>
            <a:lvl1pPr marL="0" indent="0">
              <a:lnSpc>
                <a:spcPct val="150000"/>
              </a:lnSpc>
              <a:buFont typeface="Arial" panose="020B0604020202020204" pitchFamily="34" charset="0"/>
              <a:buNone/>
              <a:defRPr lang="en-US" sz="2400" b="1" kern="1200" cap="all" baseline="0" dirty="0" smtClean="0">
                <a:solidFill>
                  <a:srgbClr val="A4B16F"/>
                </a:solidFill>
                <a:latin typeface="Gill Sans"/>
                <a:ea typeface="+mn-ea"/>
                <a:cs typeface="Gill Sans"/>
              </a:defRPr>
            </a:lvl1pPr>
            <a:lvl2pPr marL="447675" indent="-447675">
              <a:lnSpc>
                <a:spcPct val="150000"/>
              </a:lnSpc>
              <a:defRPr lang="en-US" sz="2000" kern="1200" dirty="0" smtClean="0">
                <a:solidFill>
                  <a:srgbClr val="A4B16F"/>
                </a:solidFill>
                <a:latin typeface="Gill Sans"/>
                <a:ea typeface="+mn-ea"/>
                <a:cs typeface="Gill Sans"/>
              </a:defRPr>
            </a:lvl2pPr>
            <a:lvl3pPr marL="809625" indent="-361950">
              <a:lnSpc>
                <a:spcPct val="150000"/>
              </a:lnSpc>
              <a:buFont typeface="Wingdings" panose="05000000000000000000" pitchFamily="2" charset="2"/>
              <a:buChar char="§"/>
              <a:defRPr lang="en-US" sz="1800" kern="1200" dirty="0" smtClean="0">
                <a:solidFill>
                  <a:schemeClr val="tx1"/>
                </a:solidFill>
                <a:latin typeface="Arial" pitchFamily="34" charset="0"/>
                <a:ea typeface="ＭＳ Ｐゴシック" pitchFamily="34" charset="-128"/>
                <a:cs typeface="+mn-cs"/>
              </a:defRPr>
            </a:lvl3pPr>
            <a:lvl4pPr marL="1257300" indent="-360363">
              <a:buFont typeface="Arial" panose="020B0604020202020204" pitchFamily="34" charset="0"/>
              <a:buChar char="•"/>
              <a:defRPr/>
            </a:lvl4pPr>
            <a:lvl5pPr marL="1617663" indent="-360363">
              <a:buFont typeface="Courier New" panose="02070309020205020404" pitchFamily="49" charset="0"/>
              <a:buChar char="o"/>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a:xfrm>
            <a:off x="896816" y="6270499"/>
            <a:ext cx="2133600" cy="180000"/>
          </a:xfrm>
          <a:prstGeom prst="rect">
            <a:avLst/>
          </a:prstGeom>
        </p:spPr>
        <p:txBody>
          <a:bodyPr vert="horz" wrap="square" lIns="91440" tIns="45720" rIns="91440" bIns="45720" numCol="1" anchor="t" anchorCtr="0" compatLnSpc="1">
            <a:prstTxWarp prst="textNoShape">
              <a:avLst/>
            </a:prstTxWarp>
          </a:bodyPr>
          <a:lstStyle>
            <a:lvl1pPr>
              <a:defRPr sz="1000" smtClean="0">
                <a:latin typeface="Calibri" pitchFamily="34" charset="0"/>
              </a:defRPr>
            </a:lvl1pPr>
          </a:lstStyle>
          <a:p>
            <a:pPr defTabSz="457200" fontAlgn="base">
              <a:spcBef>
                <a:spcPct val="0"/>
              </a:spcBef>
              <a:spcAft>
                <a:spcPct val="0"/>
              </a:spcAft>
              <a:defRPr/>
            </a:pPr>
            <a:fld id="{54FD9519-BB22-46F4-B759-70E021C5ECED}" type="datetime1">
              <a:rPr lang="en-US">
                <a:solidFill>
                  <a:prstClr val="black"/>
                </a:solidFill>
                <a:ea typeface="ＭＳ Ｐゴシック" pitchFamily="34" charset="-128"/>
              </a:rPr>
              <a:pPr defTabSz="457200" fontAlgn="base">
                <a:spcBef>
                  <a:spcPct val="0"/>
                </a:spcBef>
                <a:spcAft>
                  <a:spcPct val="0"/>
                </a:spcAft>
                <a:defRPr/>
              </a:pPr>
              <a:t>8/30/2021</a:t>
            </a:fld>
            <a:endParaRPr lang="en-US" dirty="0">
              <a:solidFill>
                <a:prstClr val="black"/>
              </a:solidFill>
              <a:ea typeface="ＭＳ Ｐゴシック" pitchFamily="34" charset="-128"/>
            </a:endParaRPr>
          </a:p>
        </p:txBody>
      </p:sp>
      <p:sp>
        <p:nvSpPr>
          <p:cNvPr id="8" name="Footer Placeholder 4"/>
          <p:cNvSpPr>
            <a:spLocks noGrp="1"/>
          </p:cNvSpPr>
          <p:nvPr>
            <p:ph type="ftr" sz="quarter" idx="11"/>
          </p:nvPr>
        </p:nvSpPr>
        <p:spPr>
          <a:xfrm>
            <a:off x="3563816" y="6270499"/>
            <a:ext cx="2895600" cy="180000"/>
          </a:xfrm>
          <a:prstGeom prst="rect">
            <a:avLst/>
          </a:prstGeom>
        </p:spPr>
        <p:txBody>
          <a:bodyPr/>
          <a:lstStyle>
            <a:lvl1pPr algn="ctr" fontAlgn="auto">
              <a:spcBef>
                <a:spcPts val="0"/>
              </a:spcBef>
              <a:spcAft>
                <a:spcPts val="0"/>
              </a:spcAft>
              <a:defRPr sz="1000">
                <a:latin typeface="+mn-lt"/>
                <a:ea typeface="+mn-ea"/>
                <a:cs typeface="+mn-cs"/>
              </a:defRPr>
            </a:lvl1pPr>
          </a:lstStyle>
          <a:p>
            <a:pPr defTabSz="457200">
              <a:defRPr/>
            </a:pPr>
            <a:endParaRPr lang="en-US" dirty="0">
              <a:solidFill>
                <a:prstClr val="black"/>
              </a:solidFill>
            </a:endParaRPr>
          </a:p>
        </p:txBody>
      </p:sp>
      <p:sp>
        <p:nvSpPr>
          <p:cNvPr id="14" name="Oval 13"/>
          <p:cNvSpPr/>
          <p:nvPr userDrawn="1"/>
        </p:nvSpPr>
        <p:spPr>
          <a:xfrm>
            <a:off x="86176" y="6551801"/>
            <a:ext cx="288000" cy="2880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457200" fontAlgn="base">
              <a:spcBef>
                <a:spcPct val="0"/>
              </a:spcBef>
              <a:spcAft>
                <a:spcPct val="0"/>
              </a:spcAft>
            </a:pPr>
            <a:endParaRPr lang="en-ZA" sz="2400" dirty="0">
              <a:solidFill>
                <a:prstClr val="black"/>
              </a:solidFill>
            </a:endParaRPr>
          </a:p>
        </p:txBody>
      </p:sp>
      <p:sp>
        <p:nvSpPr>
          <p:cNvPr id="15" name="Slide Number Placeholder 5"/>
          <p:cNvSpPr txBox="1">
            <a:spLocks/>
          </p:cNvSpPr>
          <p:nvPr userDrawn="1"/>
        </p:nvSpPr>
        <p:spPr>
          <a:xfrm>
            <a:off x="86176" y="6582282"/>
            <a:ext cx="294836" cy="180000"/>
          </a:xfrm>
          <a:prstGeom prst="rect">
            <a:avLst/>
          </a:prstGeom>
        </p:spPr>
        <p:txBody>
          <a:bodyPr vert="horz" wrap="square" lIns="0" tIns="45720" rIns="0" bIns="45720" numCol="1" anchor="t" anchorCtr="0" compatLnSpc="1">
            <a:prstTxWarp prst="textNoShape">
              <a:avLst/>
            </a:prstTxWarp>
          </a:bodyPr>
          <a:lstStyle>
            <a:defPPr>
              <a:defRPr lang="en-US"/>
            </a:defPPr>
            <a:lvl1pPr algn="ctr" defTabSz="457200" rtl="0" fontAlgn="base">
              <a:spcBef>
                <a:spcPct val="0"/>
              </a:spcBef>
              <a:spcAft>
                <a:spcPct val="0"/>
              </a:spcAft>
              <a:defRPr sz="1000" kern="1200" smtClean="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defRPr/>
            </a:pPr>
            <a:fld id="{3918D1BD-C811-492F-9AF0-38BA1F8577B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798663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9523" y="4406900"/>
            <a:ext cx="7035190" cy="1362075"/>
          </a:xfrm>
          <a:prstGeom prst="rect">
            <a:avLst/>
          </a:prstGeom>
        </p:spPr>
        <p:txBody>
          <a:bodyPr anchor="ctr"/>
          <a:lstStyle>
            <a:lvl1pPr algn="l">
              <a:defRPr lang="en-US" sz="2800" b="1" kern="1200" dirty="0">
                <a:solidFill>
                  <a:srgbClr val="A4B16F"/>
                </a:solidFill>
                <a:latin typeface="Gill Sans"/>
                <a:ea typeface="+mn-ea"/>
                <a:cs typeface="Gill Sans"/>
              </a:defRPr>
            </a:lvl1pPr>
          </a:lstStyle>
          <a:p>
            <a:r>
              <a:rPr lang="en-US" dirty="0"/>
              <a:t>Click to edit Master title style</a:t>
            </a:r>
          </a:p>
        </p:txBody>
      </p:sp>
      <p:sp>
        <p:nvSpPr>
          <p:cNvPr id="3" name="Text Placeholder 2"/>
          <p:cNvSpPr>
            <a:spLocks noGrp="1"/>
          </p:cNvSpPr>
          <p:nvPr>
            <p:ph type="body" idx="1"/>
          </p:nvPr>
        </p:nvSpPr>
        <p:spPr>
          <a:xfrm>
            <a:off x="1459523" y="2906713"/>
            <a:ext cx="7035190" cy="1500187"/>
          </a:xfrm>
          <a:prstGeom prst="rect">
            <a:avLst/>
          </a:prstGeom>
        </p:spPr>
        <p:txBody>
          <a:bodyPr anchor="b"/>
          <a:lstStyle>
            <a:lvl1pPr marL="0" indent="0">
              <a:buNone/>
              <a:defRPr lang="en-US" sz="2000" kern="1200" dirty="0" smtClean="0">
                <a:solidFill>
                  <a:srgbClr val="A4B16F"/>
                </a:solidFill>
                <a:latin typeface="Gill Sans"/>
                <a:ea typeface="+mn-ea"/>
                <a:cs typeface="Gill San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Date Placeholder 3"/>
          <p:cNvSpPr>
            <a:spLocks noGrp="1"/>
          </p:cNvSpPr>
          <p:nvPr>
            <p:ph type="dt" sz="half" idx="10"/>
          </p:nvPr>
        </p:nvSpPr>
        <p:spPr>
          <a:xfrm>
            <a:off x="896816" y="6270499"/>
            <a:ext cx="2133600" cy="180000"/>
          </a:xfrm>
          <a:prstGeom prst="rect">
            <a:avLst/>
          </a:prstGeom>
        </p:spPr>
        <p:txBody>
          <a:bodyPr vert="horz" wrap="square" lIns="91440" tIns="45720" rIns="91440" bIns="45720" numCol="1" anchor="t" anchorCtr="0" compatLnSpc="1">
            <a:prstTxWarp prst="textNoShape">
              <a:avLst/>
            </a:prstTxWarp>
          </a:bodyPr>
          <a:lstStyle>
            <a:lvl1pPr>
              <a:defRPr sz="1000" smtClean="0">
                <a:latin typeface="Calibri" pitchFamily="34" charset="0"/>
              </a:defRPr>
            </a:lvl1pPr>
          </a:lstStyle>
          <a:p>
            <a:pPr defTabSz="457200" fontAlgn="base">
              <a:spcBef>
                <a:spcPct val="0"/>
              </a:spcBef>
              <a:spcAft>
                <a:spcPct val="0"/>
              </a:spcAft>
              <a:defRPr/>
            </a:pPr>
            <a:fld id="{CA4324F8-2CB8-4DB3-8108-33FCF77E3E6F}" type="datetime1">
              <a:rPr lang="en-US">
                <a:solidFill>
                  <a:prstClr val="black"/>
                </a:solidFill>
                <a:ea typeface="ＭＳ Ｐゴシック" pitchFamily="34" charset="-128"/>
              </a:rPr>
              <a:pPr defTabSz="457200" fontAlgn="base">
                <a:spcBef>
                  <a:spcPct val="0"/>
                </a:spcBef>
                <a:spcAft>
                  <a:spcPct val="0"/>
                </a:spcAft>
                <a:defRPr/>
              </a:pPr>
              <a:t>8/30/2021</a:t>
            </a:fld>
            <a:endParaRPr lang="en-US" dirty="0">
              <a:solidFill>
                <a:prstClr val="black"/>
              </a:solidFill>
              <a:ea typeface="ＭＳ Ｐゴシック" pitchFamily="34" charset="-128"/>
            </a:endParaRPr>
          </a:p>
        </p:txBody>
      </p:sp>
      <p:sp>
        <p:nvSpPr>
          <p:cNvPr id="8" name="Footer Placeholder 4"/>
          <p:cNvSpPr>
            <a:spLocks noGrp="1"/>
          </p:cNvSpPr>
          <p:nvPr>
            <p:ph type="ftr" sz="quarter" idx="11"/>
          </p:nvPr>
        </p:nvSpPr>
        <p:spPr>
          <a:xfrm>
            <a:off x="3563816" y="6270499"/>
            <a:ext cx="2895600" cy="180000"/>
          </a:xfrm>
          <a:prstGeom prst="rect">
            <a:avLst/>
          </a:prstGeom>
        </p:spPr>
        <p:txBody>
          <a:bodyPr/>
          <a:lstStyle>
            <a:lvl1pPr algn="ctr" fontAlgn="auto">
              <a:spcBef>
                <a:spcPts val="0"/>
              </a:spcBef>
              <a:spcAft>
                <a:spcPts val="0"/>
              </a:spcAft>
              <a:defRPr sz="1000">
                <a:latin typeface="+mn-lt"/>
                <a:ea typeface="+mn-ea"/>
                <a:cs typeface="+mn-cs"/>
              </a:defRPr>
            </a:lvl1pPr>
          </a:lstStyle>
          <a:p>
            <a:pPr defTabSz="457200">
              <a:defRPr/>
            </a:pPr>
            <a:endParaRPr lang="en-US" dirty="0">
              <a:solidFill>
                <a:prstClr val="black"/>
              </a:solidFill>
            </a:endParaRPr>
          </a:p>
        </p:txBody>
      </p:sp>
      <p:sp>
        <p:nvSpPr>
          <p:cNvPr id="14" name="Oval 13"/>
          <p:cNvSpPr/>
          <p:nvPr userDrawn="1"/>
        </p:nvSpPr>
        <p:spPr>
          <a:xfrm>
            <a:off x="86176" y="6551801"/>
            <a:ext cx="288000" cy="2880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457200" fontAlgn="base">
              <a:spcBef>
                <a:spcPct val="0"/>
              </a:spcBef>
              <a:spcAft>
                <a:spcPct val="0"/>
              </a:spcAft>
            </a:pPr>
            <a:endParaRPr lang="en-ZA" sz="2400" dirty="0">
              <a:solidFill>
                <a:prstClr val="black"/>
              </a:solidFill>
            </a:endParaRPr>
          </a:p>
        </p:txBody>
      </p:sp>
      <p:sp>
        <p:nvSpPr>
          <p:cNvPr id="15" name="Slide Number Placeholder 5"/>
          <p:cNvSpPr txBox="1">
            <a:spLocks/>
          </p:cNvSpPr>
          <p:nvPr userDrawn="1"/>
        </p:nvSpPr>
        <p:spPr>
          <a:xfrm>
            <a:off x="86176" y="6582282"/>
            <a:ext cx="294836" cy="180000"/>
          </a:xfrm>
          <a:prstGeom prst="rect">
            <a:avLst/>
          </a:prstGeom>
        </p:spPr>
        <p:txBody>
          <a:bodyPr vert="horz" wrap="square" lIns="0" tIns="45720" rIns="0" bIns="45720" numCol="1" anchor="t" anchorCtr="0" compatLnSpc="1">
            <a:prstTxWarp prst="textNoShape">
              <a:avLst/>
            </a:prstTxWarp>
          </a:bodyPr>
          <a:lstStyle>
            <a:defPPr>
              <a:defRPr lang="en-US"/>
            </a:defPPr>
            <a:lvl1pPr algn="ctr" defTabSz="457200" rtl="0" fontAlgn="base">
              <a:spcBef>
                <a:spcPct val="0"/>
              </a:spcBef>
              <a:spcAft>
                <a:spcPct val="0"/>
              </a:spcAft>
              <a:defRPr sz="1000" kern="1200" smtClean="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defRPr/>
            </a:pPr>
            <a:fld id="{3918D1BD-C811-492F-9AF0-38BA1F8577B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791806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96816" y="274638"/>
            <a:ext cx="7789983" cy="1143000"/>
          </a:xfrm>
          <a:prstGeom prst="rect">
            <a:avLst/>
          </a:prstGeom>
        </p:spPr>
        <p:txBody>
          <a:bodyPr/>
          <a:lstStyle>
            <a:lvl1pPr algn="l">
              <a:defRPr lang="en-US" sz="2400" b="1" kern="1200" dirty="0" smtClean="0">
                <a:solidFill>
                  <a:srgbClr val="000000"/>
                </a:solidFill>
                <a:latin typeface="Gill Sans"/>
                <a:ea typeface="+mn-ea"/>
                <a:cs typeface="Gill Sans"/>
              </a:defRPr>
            </a:lvl1pPr>
          </a:lstStyle>
          <a:p>
            <a:r>
              <a:rPr lang="en-US" dirty="0"/>
              <a:t>Click to edit Master title style</a:t>
            </a:r>
          </a:p>
        </p:txBody>
      </p:sp>
      <p:sp>
        <p:nvSpPr>
          <p:cNvPr id="3" name="Content Placeholder 2"/>
          <p:cNvSpPr>
            <a:spLocks noGrp="1"/>
          </p:cNvSpPr>
          <p:nvPr>
            <p:ph sz="half" idx="1"/>
          </p:nvPr>
        </p:nvSpPr>
        <p:spPr>
          <a:xfrm>
            <a:off x="896814" y="1600200"/>
            <a:ext cx="4050000" cy="4525963"/>
          </a:xfrm>
          <a:prstGeom prst="rect">
            <a:avLst/>
          </a:prstGeom>
        </p:spPr>
        <p:txBody>
          <a:bodyPr/>
          <a:lstStyle>
            <a:lvl1pPr>
              <a:defRPr lang="en-US" sz="2400" b="1" kern="1200" dirty="0" smtClean="0">
                <a:solidFill>
                  <a:srgbClr val="A4B16F"/>
                </a:solidFill>
                <a:latin typeface="Gill Sans"/>
                <a:ea typeface="+mn-ea"/>
                <a:cs typeface="Gill Sans"/>
              </a:defRPr>
            </a:lvl1pPr>
            <a:lvl2pPr>
              <a:defRPr lang="en-US" sz="2000" kern="1200" dirty="0" smtClean="0">
                <a:solidFill>
                  <a:srgbClr val="A4B16F"/>
                </a:solidFill>
                <a:latin typeface="Gill Sans"/>
                <a:ea typeface="+mn-ea"/>
                <a:cs typeface="Gill Sans"/>
              </a:defRPr>
            </a:lvl2pPr>
            <a:lvl3pPr>
              <a:defRPr lang="en-US" sz="1800" kern="1200" dirty="0" smtClean="0">
                <a:solidFill>
                  <a:schemeClr val="tx1"/>
                </a:solidFill>
                <a:latin typeface="Arial" pitchFamily="34" charset="0"/>
                <a:ea typeface="ＭＳ Ｐゴシック" pitchFamily="34" charset="-128"/>
                <a:cs typeface="+mn-cs"/>
              </a:defRPr>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73160" y="1600200"/>
            <a:ext cx="4050000" cy="4525963"/>
          </a:xfrm>
          <a:prstGeom prst="rect">
            <a:avLst/>
          </a:prstGeom>
        </p:spPr>
        <p:txBody>
          <a:bodyPr/>
          <a:lstStyle>
            <a:lvl1pPr marL="342900" indent="-342900">
              <a:defRPr lang="en-US" sz="2400" b="1" kern="1200" dirty="0" smtClean="0">
                <a:solidFill>
                  <a:srgbClr val="A4B16F"/>
                </a:solidFill>
                <a:latin typeface="Gill Sans"/>
                <a:ea typeface="+mn-ea"/>
                <a:cs typeface="Gill Sans"/>
              </a:defRPr>
            </a:lvl1pPr>
            <a:lvl2pPr marL="742950" indent="-285750">
              <a:defRPr lang="en-US" sz="2000" kern="1200" dirty="0" smtClean="0">
                <a:solidFill>
                  <a:srgbClr val="A4B16F"/>
                </a:solidFill>
                <a:latin typeface="Gill Sans"/>
                <a:ea typeface="+mn-ea"/>
                <a:cs typeface="Gill Sans"/>
              </a:defRPr>
            </a:lvl2pPr>
            <a:lvl3pPr marL="1143000" indent="-228600">
              <a:defRPr lang="en-US" sz="1800" kern="1200" dirty="0" smtClean="0">
                <a:solidFill>
                  <a:schemeClr val="tx1"/>
                </a:solidFill>
                <a:latin typeface="Arial" pitchFamily="34" charset="0"/>
                <a:ea typeface="ＭＳ Ｐゴシック" pitchFamily="34" charset="-128"/>
                <a:cs typeface="+mn-cs"/>
              </a:defRPr>
            </a:lvl3pPr>
            <a:lvl4pPr>
              <a:defRPr sz="1800"/>
            </a:lvl4pPr>
            <a:lvl5pPr>
              <a:defRPr sz="1800"/>
            </a:lvl5pPr>
            <a:lvl6pPr>
              <a:defRPr sz="1800"/>
            </a:lvl6pPr>
            <a:lvl7pPr>
              <a:defRPr sz="1800"/>
            </a:lvl7pPr>
            <a:lvl8pPr>
              <a:defRPr sz="1800"/>
            </a:lvl8pPr>
            <a:lvl9pPr>
              <a:defRPr sz="1800"/>
            </a:lvl9pPr>
          </a:lstStyle>
          <a:p>
            <a:pPr marL="342900" lvl="0" indent="-342900" algn="l" defTabSz="457200" rtl="0" eaLnBrk="0" fontAlgn="base" hangingPunct="0">
              <a:spcBef>
                <a:spcPct val="20000"/>
              </a:spcBef>
              <a:spcAft>
                <a:spcPct val="0"/>
              </a:spcAft>
              <a:buFont typeface="Arial" pitchFamily="34" charset="0"/>
              <a:buChar char="•"/>
            </a:pPr>
            <a:r>
              <a:rPr lang="en-US" dirty="0"/>
              <a:t>Click to edit Master text styles</a:t>
            </a:r>
          </a:p>
          <a:p>
            <a:pPr marL="742950" lvl="1" indent="-285750" algn="l" defTabSz="457200" rtl="0" eaLnBrk="0" fontAlgn="base" hangingPunct="0">
              <a:spcBef>
                <a:spcPct val="20000"/>
              </a:spcBef>
              <a:spcAft>
                <a:spcPct val="0"/>
              </a:spcAft>
              <a:buFont typeface="Arial" pitchFamily="34" charset="0"/>
              <a:buChar char="–"/>
            </a:pPr>
            <a:r>
              <a:rPr lang="en-US" dirty="0"/>
              <a:t>Second level</a:t>
            </a:r>
          </a:p>
          <a:p>
            <a:pPr marL="1143000" lvl="2" indent="-228600" algn="l" defTabSz="457200" rtl="0" eaLnBrk="0" fontAlgn="base" hangingPunct="0">
              <a:spcBef>
                <a:spcPct val="20000"/>
              </a:spcBef>
              <a:spcAft>
                <a:spcPct val="0"/>
              </a:spcAft>
              <a:buFont typeface="Arial" pitchFamily="34" charset="0"/>
              <a:buChar char="•"/>
            </a:pPr>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10"/>
          </p:nvPr>
        </p:nvSpPr>
        <p:spPr>
          <a:xfrm>
            <a:off x="896816" y="6270499"/>
            <a:ext cx="2133600" cy="180000"/>
          </a:xfrm>
          <a:prstGeom prst="rect">
            <a:avLst/>
          </a:prstGeom>
        </p:spPr>
        <p:txBody>
          <a:bodyPr vert="horz" wrap="square" lIns="91440" tIns="45720" rIns="91440" bIns="45720" numCol="1" anchor="t" anchorCtr="0" compatLnSpc="1">
            <a:prstTxWarp prst="textNoShape">
              <a:avLst/>
            </a:prstTxWarp>
          </a:bodyPr>
          <a:lstStyle>
            <a:lvl1pPr>
              <a:defRPr sz="1000" smtClean="0">
                <a:latin typeface="Calibri" pitchFamily="34" charset="0"/>
              </a:defRPr>
            </a:lvl1pPr>
          </a:lstStyle>
          <a:p>
            <a:pPr defTabSz="457200" fontAlgn="base">
              <a:spcBef>
                <a:spcPct val="0"/>
              </a:spcBef>
              <a:spcAft>
                <a:spcPct val="0"/>
              </a:spcAft>
              <a:defRPr/>
            </a:pPr>
            <a:fld id="{52341320-839A-4850-9931-04621EBB9E36}" type="datetime1">
              <a:rPr lang="en-US">
                <a:solidFill>
                  <a:prstClr val="black"/>
                </a:solidFill>
                <a:ea typeface="ＭＳ Ｐゴシック" pitchFamily="34" charset="-128"/>
              </a:rPr>
              <a:pPr defTabSz="457200" fontAlgn="base">
                <a:spcBef>
                  <a:spcPct val="0"/>
                </a:spcBef>
                <a:spcAft>
                  <a:spcPct val="0"/>
                </a:spcAft>
                <a:defRPr/>
              </a:pPr>
              <a:t>8/30/2021</a:t>
            </a:fld>
            <a:endParaRPr lang="en-US" dirty="0">
              <a:solidFill>
                <a:prstClr val="black"/>
              </a:solidFill>
              <a:ea typeface="ＭＳ Ｐゴシック" pitchFamily="34" charset="-128"/>
            </a:endParaRPr>
          </a:p>
        </p:txBody>
      </p:sp>
      <p:sp>
        <p:nvSpPr>
          <p:cNvPr id="9" name="Footer Placeholder 4"/>
          <p:cNvSpPr>
            <a:spLocks noGrp="1"/>
          </p:cNvSpPr>
          <p:nvPr>
            <p:ph type="ftr" sz="quarter" idx="11"/>
          </p:nvPr>
        </p:nvSpPr>
        <p:spPr>
          <a:xfrm>
            <a:off x="3563816" y="6270499"/>
            <a:ext cx="2895600" cy="180000"/>
          </a:xfrm>
          <a:prstGeom prst="rect">
            <a:avLst/>
          </a:prstGeom>
        </p:spPr>
        <p:txBody>
          <a:bodyPr/>
          <a:lstStyle>
            <a:lvl1pPr algn="ctr" fontAlgn="auto">
              <a:spcBef>
                <a:spcPts val="0"/>
              </a:spcBef>
              <a:spcAft>
                <a:spcPts val="0"/>
              </a:spcAft>
              <a:defRPr sz="1000">
                <a:latin typeface="+mn-lt"/>
                <a:ea typeface="+mn-ea"/>
                <a:cs typeface="+mn-cs"/>
              </a:defRPr>
            </a:lvl1pPr>
          </a:lstStyle>
          <a:p>
            <a:pPr defTabSz="457200">
              <a:defRPr/>
            </a:pPr>
            <a:endParaRPr lang="en-US" dirty="0">
              <a:solidFill>
                <a:prstClr val="black"/>
              </a:solidFill>
            </a:endParaRPr>
          </a:p>
        </p:txBody>
      </p:sp>
      <p:sp>
        <p:nvSpPr>
          <p:cNvPr id="15" name="Oval 14"/>
          <p:cNvSpPr/>
          <p:nvPr userDrawn="1"/>
        </p:nvSpPr>
        <p:spPr>
          <a:xfrm>
            <a:off x="86176" y="6551801"/>
            <a:ext cx="288000" cy="2880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457200" fontAlgn="base">
              <a:spcBef>
                <a:spcPct val="0"/>
              </a:spcBef>
              <a:spcAft>
                <a:spcPct val="0"/>
              </a:spcAft>
            </a:pPr>
            <a:endParaRPr lang="en-ZA" sz="2400" dirty="0">
              <a:solidFill>
                <a:prstClr val="black"/>
              </a:solidFill>
            </a:endParaRPr>
          </a:p>
        </p:txBody>
      </p:sp>
      <p:sp>
        <p:nvSpPr>
          <p:cNvPr id="16" name="Slide Number Placeholder 5"/>
          <p:cNvSpPr txBox="1">
            <a:spLocks/>
          </p:cNvSpPr>
          <p:nvPr userDrawn="1"/>
        </p:nvSpPr>
        <p:spPr>
          <a:xfrm>
            <a:off x="86176" y="6582282"/>
            <a:ext cx="294836" cy="180000"/>
          </a:xfrm>
          <a:prstGeom prst="rect">
            <a:avLst/>
          </a:prstGeom>
        </p:spPr>
        <p:txBody>
          <a:bodyPr vert="horz" wrap="square" lIns="0" tIns="45720" rIns="0" bIns="45720" numCol="1" anchor="t" anchorCtr="0" compatLnSpc="1">
            <a:prstTxWarp prst="textNoShape">
              <a:avLst/>
            </a:prstTxWarp>
          </a:bodyPr>
          <a:lstStyle>
            <a:defPPr>
              <a:defRPr lang="en-US"/>
            </a:defPPr>
            <a:lvl1pPr algn="ctr" defTabSz="457200" rtl="0" fontAlgn="base">
              <a:spcBef>
                <a:spcPct val="0"/>
              </a:spcBef>
              <a:spcAft>
                <a:spcPct val="0"/>
              </a:spcAft>
              <a:defRPr sz="1000" kern="1200" smtClean="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defRPr/>
            </a:pPr>
            <a:fld id="{3918D1BD-C811-492F-9AF0-38BA1F8577B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96494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96816" y="90006"/>
            <a:ext cx="8247184" cy="652944"/>
          </a:xfrm>
          <a:prstGeom prst="rect">
            <a:avLst/>
          </a:prstGeom>
        </p:spPr>
        <p:txBody>
          <a:bodyPr/>
          <a:lstStyle>
            <a:lvl1pPr algn="l">
              <a:lnSpc>
                <a:spcPct val="150000"/>
              </a:lnSpc>
              <a:defRPr lang="en-US" sz="2400" b="1" kern="1200" cap="all" baseline="0" dirty="0">
                <a:solidFill>
                  <a:srgbClr val="000000"/>
                </a:solidFill>
                <a:latin typeface="Gill Sans"/>
                <a:ea typeface="+mn-ea"/>
                <a:cs typeface="Gill Sans"/>
              </a:defRPr>
            </a:lvl1pPr>
          </a:lstStyle>
          <a:p>
            <a:r>
              <a:rPr lang="en-US" dirty="0"/>
              <a:t>Click to edit Master title style</a:t>
            </a:r>
          </a:p>
        </p:txBody>
      </p:sp>
      <p:sp>
        <p:nvSpPr>
          <p:cNvPr id="6" name="Date Placeholder 3"/>
          <p:cNvSpPr>
            <a:spLocks noGrp="1"/>
          </p:cNvSpPr>
          <p:nvPr>
            <p:ph type="dt" sz="half" idx="10"/>
          </p:nvPr>
        </p:nvSpPr>
        <p:spPr>
          <a:xfrm>
            <a:off x="896816" y="6270499"/>
            <a:ext cx="2133600" cy="180000"/>
          </a:xfrm>
          <a:prstGeom prst="rect">
            <a:avLst/>
          </a:prstGeom>
        </p:spPr>
        <p:txBody>
          <a:bodyPr vert="horz" wrap="square" lIns="91440" tIns="45720" rIns="91440" bIns="45720" numCol="1" anchor="t" anchorCtr="0" compatLnSpc="1">
            <a:prstTxWarp prst="textNoShape">
              <a:avLst/>
            </a:prstTxWarp>
          </a:bodyPr>
          <a:lstStyle>
            <a:lvl1pPr>
              <a:defRPr sz="1000" smtClean="0">
                <a:latin typeface="Calibri" pitchFamily="34" charset="0"/>
              </a:defRPr>
            </a:lvl1pPr>
          </a:lstStyle>
          <a:p>
            <a:pPr defTabSz="457200" fontAlgn="base">
              <a:spcBef>
                <a:spcPct val="0"/>
              </a:spcBef>
              <a:spcAft>
                <a:spcPct val="0"/>
              </a:spcAft>
              <a:defRPr/>
            </a:pPr>
            <a:fld id="{9D063FA6-F4CA-493A-A821-95EF10B3863F}" type="datetime1">
              <a:rPr lang="en-US">
                <a:solidFill>
                  <a:prstClr val="black"/>
                </a:solidFill>
                <a:ea typeface="ＭＳ Ｐゴシック" pitchFamily="34" charset="-128"/>
              </a:rPr>
              <a:pPr defTabSz="457200" fontAlgn="base">
                <a:spcBef>
                  <a:spcPct val="0"/>
                </a:spcBef>
                <a:spcAft>
                  <a:spcPct val="0"/>
                </a:spcAft>
                <a:defRPr/>
              </a:pPr>
              <a:t>8/30/2021</a:t>
            </a:fld>
            <a:endParaRPr lang="en-US" dirty="0">
              <a:solidFill>
                <a:prstClr val="black"/>
              </a:solidFill>
              <a:ea typeface="ＭＳ Ｐゴシック" pitchFamily="34" charset="-128"/>
            </a:endParaRPr>
          </a:p>
        </p:txBody>
      </p:sp>
      <p:sp>
        <p:nvSpPr>
          <p:cNvPr id="7" name="Footer Placeholder 4"/>
          <p:cNvSpPr>
            <a:spLocks noGrp="1"/>
          </p:cNvSpPr>
          <p:nvPr>
            <p:ph type="ftr" sz="quarter" idx="11"/>
          </p:nvPr>
        </p:nvSpPr>
        <p:spPr>
          <a:xfrm>
            <a:off x="3563816" y="6270499"/>
            <a:ext cx="2895600" cy="180000"/>
          </a:xfrm>
          <a:prstGeom prst="rect">
            <a:avLst/>
          </a:prstGeom>
        </p:spPr>
        <p:txBody>
          <a:bodyPr/>
          <a:lstStyle>
            <a:lvl1pPr algn="ctr" fontAlgn="auto">
              <a:spcBef>
                <a:spcPts val="0"/>
              </a:spcBef>
              <a:spcAft>
                <a:spcPts val="0"/>
              </a:spcAft>
              <a:defRPr sz="1000">
                <a:latin typeface="+mn-lt"/>
                <a:ea typeface="+mn-ea"/>
                <a:cs typeface="+mn-cs"/>
              </a:defRPr>
            </a:lvl1pPr>
          </a:lstStyle>
          <a:p>
            <a:pPr defTabSz="457200">
              <a:defRPr/>
            </a:pPr>
            <a:endParaRPr lang="en-US" dirty="0">
              <a:solidFill>
                <a:prstClr val="black"/>
              </a:solidFill>
            </a:endParaRPr>
          </a:p>
        </p:txBody>
      </p:sp>
      <p:sp>
        <p:nvSpPr>
          <p:cNvPr id="13" name="Oval 12"/>
          <p:cNvSpPr/>
          <p:nvPr userDrawn="1"/>
        </p:nvSpPr>
        <p:spPr>
          <a:xfrm>
            <a:off x="86176" y="6551801"/>
            <a:ext cx="288000" cy="2880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457200" fontAlgn="base">
              <a:spcBef>
                <a:spcPct val="0"/>
              </a:spcBef>
              <a:spcAft>
                <a:spcPct val="0"/>
              </a:spcAft>
            </a:pPr>
            <a:endParaRPr lang="en-ZA" sz="2400" dirty="0">
              <a:solidFill>
                <a:prstClr val="black"/>
              </a:solidFill>
            </a:endParaRPr>
          </a:p>
        </p:txBody>
      </p:sp>
      <p:sp>
        <p:nvSpPr>
          <p:cNvPr id="14" name="Slide Number Placeholder 5"/>
          <p:cNvSpPr txBox="1">
            <a:spLocks/>
          </p:cNvSpPr>
          <p:nvPr userDrawn="1"/>
        </p:nvSpPr>
        <p:spPr>
          <a:xfrm>
            <a:off x="86176" y="6582282"/>
            <a:ext cx="294836" cy="180000"/>
          </a:xfrm>
          <a:prstGeom prst="rect">
            <a:avLst/>
          </a:prstGeom>
        </p:spPr>
        <p:txBody>
          <a:bodyPr vert="horz" wrap="square" lIns="0" tIns="45720" rIns="0" bIns="45720" numCol="1" anchor="t" anchorCtr="0" compatLnSpc="1">
            <a:prstTxWarp prst="textNoShape">
              <a:avLst/>
            </a:prstTxWarp>
          </a:bodyPr>
          <a:lstStyle>
            <a:defPPr>
              <a:defRPr lang="en-US"/>
            </a:defPPr>
            <a:lvl1pPr algn="ctr" defTabSz="457200" rtl="0" fontAlgn="base">
              <a:spcBef>
                <a:spcPct val="0"/>
              </a:spcBef>
              <a:spcAft>
                <a:spcPct val="0"/>
              </a:spcAft>
              <a:defRPr sz="1000" kern="1200" smtClean="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defRPr/>
            </a:pPr>
            <a:fld id="{3918D1BD-C811-492F-9AF0-38BA1F8577B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73712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896816" y="6270499"/>
            <a:ext cx="2133600" cy="180000"/>
          </a:xfrm>
          <a:prstGeom prst="rect">
            <a:avLst/>
          </a:prstGeom>
        </p:spPr>
        <p:txBody>
          <a:bodyPr vert="horz" wrap="square" lIns="91440" tIns="45720" rIns="91440" bIns="45720" numCol="1" anchor="t" anchorCtr="0" compatLnSpc="1">
            <a:prstTxWarp prst="textNoShape">
              <a:avLst/>
            </a:prstTxWarp>
          </a:bodyPr>
          <a:lstStyle>
            <a:lvl1pPr>
              <a:defRPr sz="1000" smtClean="0">
                <a:latin typeface="Calibri" pitchFamily="34" charset="0"/>
              </a:defRPr>
            </a:lvl1pPr>
          </a:lstStyle>
          <a:p>
            <a:pPr defTabSz="457200" fontAlgn="base">
              <a:spcBef>
                <a:spcPct val="0"/>
              </a:spcBef>
              <a:spcAft>
                <a:spcPct val="0"/>
              </a:spcAft>
              <a:defRPr/>
            </a:pPr>
            <a:fld id="{E597830B-32D0-4A00-A109-A335D623297D}" type="datetime1">
              <a:rPr lang="en-US">
                <a:solidFill>
                  <a:prstClr val="black"/>
                </a:solidFill>
                <a:ea typeface="ＭＳ Ｐゴシック" pitchFamily="34" charset="-128"/>
              </a:rPr>
              <a:pPr defTabSz="457200" fontAlgn="base">
                <a:spcBef>
                  <a:spcPct val="0"/>
                </a:spcBef>
                <a:spcAft>
                  <a:spcPct val="0"/>
                </a:spcAft>
                <a:defRPr/>
              </a:pPr>
              <a:t>8/30/2021</a:t>
            </a:fld>
            <a:endParaRPr lang="en-US" dirty="0">
              <a:solidFill>
                <a:prstClr val="black"/>
              </a:solidFill>
              <a:ea typeface="ＭＳ Ｐゴシック" pitchFamily="34" charset="-128"/>
            </a:endParaRPr>
          </a:p>
        </p:txBody>
      </p:sp>
      <p:sp>
        <p:nvSpPr>
          <p:cNvPr id="6" name="Footer Placeholder 4"/>
          <p:cNvSpPr>
            <a:spLocks noGrp="1"/>
          </p:cNvSpPr>
          <p:nvPr>
            <p:ph type="ftr" sz="quarter" idx="11"/>
          </p:nvPr>
        </p:nvSpPr>
        <p:spPr>
          <a:xfrm>
            <a:off x="3563816" y="6270499"/>
            <a:ext cx="2895600" cy="180000"/>
          </a:xfrm>
          <a:prstGeom prst="rect">
            <a:avLst/>
          </a:prstGeom>
        </p:spPr>
        <p:txBody>
          <a:bodyPr/>
          <a:lstStyle>
            <a:lvl1pPr algn="ctr" fontAlgn="auto">
              <a:spcBef>
                <a:spcPts val="0"/>
              </a:spcBef>
              <a:spcAft>
                <a:spcPts val="0"/>
              </a:spcAft>
              <a:defRPr sz="1000">
                <a:latin typeface="+mn-lt"/>
                <a:ea typeface="+mn-ea"/>
                <a:cs typeface="+mn-cs"/>
              </a:defRPr>
            </a:lvl1pPr>
          </a:lstStyle>
          <a:p>
            <a:pPr defTabSz="457200">
              <a:defRPr/>
            </a:pPr>
            <a:endParaRPr lang="en-US" dirty="0">
              <a:solidFill>
                <a:prstClr val="black"/>
              </a:solidFill>
            </a:endParaRPr>
          </a:p>
        </p:txBody>
      </p:sp>
      <p:sp>
        <p:nvSpPr>
          <p:cNvPr id="12" name="Oval 11"/>
          <p:cNvSpPr/>
          <p:nvPr userDrawn="1"/>
        </p:nvSpPr>
        <p:spPr>
          <a:xfrm>
            <a:off x="86176" y="6551801"/>
            <a:ext cx="288000" cy="2880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457200" fontAlgn="base">
              <a:spcBef>
                <a:spcPct val="0"/>
              </a:spcBef>
              <a:spcAft>
                <a:spcPct val="0"/>
              </a:spcAft>
            </a:pPr>
            <a:endParaRPr lang="en-ZA" sz="2400" dirty="0">
              <a:solidFill>
                <a:prstClr val="black"/>
              </a:solidFill>
            </a:endParaRPr>
          </a:p>
        </p:txBody>
      </p:sp>
      <p:sp>
        <p:nvSpPr>
          <p:cNvPr id="13" name="Slide Number Placeholder 5"/>
          <p:cNvSpPr txBox="1">
            <a:spLocks/>
          </p:cNvSpPr>
          <p:nvPr userDrawn="1"/>
        </p:nvSpPr>
        <p:spPr>
          <a:xfrm>
            <a:off x="86176" y="6582282"/>
            <a:ext cx="294836" cy="180000"/>
          </a:xfrm>
          <a:prstGeom prst="rect">
            <a:avLst/>
          </a:prstGeom>
        </p:spPr>
        <p:txBody>
          <a:bodyPr vert="horz" wrap="square" lIns="0" tIns="45720" rIns="0" bIns="45720" numCol="1" anchor="t" anchorCtr="0" compatLnSpc="1">
            <a:prstTxWarp prst="textNoShape">
              <a:avLst/>
            </a:prstTxWarp>
          </a:bodyPr>
          <a:lstStyle>
            <a:defPPr>
              <a:defRPr lang="en-US"/>
            </a:defPPr>
            <a:lvl1pPr algn="ctr" defTabSz="457200" rtl="0" fontAlgn="base">
              <a:spcBef>
                <a:spcPct val="0"/>
              </a:spcBef>
              <a:spcAft>
                <a:spcPct val="0"/>
              </a:spcAft>
              <a:defRPr sz="1000" kern="1200" smtClean="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defRPr/>
            </a:pPr>
            <a:fld id="{3918D1BD-C811-492F-9AF0-38BA1F8577B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150566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816" y="273050"/>
            <a:ext cx="2568697"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6816" y="1435100"/>
            <a:ext cx="2568697"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3"/>
          <p:cNvSpPr>
            <a:spLocks noGrp="1"/>
          </p:cNvSpPr>
          <p:nvPr>
            <p:ph type="dt" sz="half" idx="10"/>
          </p:nvPr>
        </p:nvSpPr>
        <p:spPr>
          <a:xfrm>
            <a:off x="896816" y="6270499"/>
            <a:ext cx="2133600" cy="180000"/>
          </a:xfrm>
          <a:prstGeom prst="rect">
            <a:avLst/>
          </a:prstGeom>
        </p:spPr>
        <p:txBody>
          <a:bodyPr vert="horz" wrap="square" lIns="91440" tIns="45720" rIns="91440" bIns="45720" numCol="1" anchor="t" anchorCtr="0" compatLnSpc="1">
            <a:prstTxWarp prst="textNoShape">
              <a:avLst/>
            </a:prstTxWarp>
          </a:bodyPr>
          <a:lstStyle>
            <a:lvl1pPr>
              <a:defRPr sz="1000" smtClean="0">
                <a:latin typeface="Calibri" pitchFamily="34" charset="0"/>
              </a:defRPr>
            </a:lvl1pPr>
          </a:lstStyle>
          <a:p>
            <a:pPr defTabSz="457200" fontAlgn="base">
              <a:spcBef>
                <a:spcPct val="0"/>
              </a:spcBef>
              <a:spcAft>
                <a:spcPct val="0"/>
              </a:spcAft>
              <a:defRPr/>
            </a:pPr>
            <a:fld id="{252A1D04-DFEE-46A1-A188-A4D6F8F3F590}" type="datetime1">
              <a:rPr lang="en-US">
                <a:solidFill>
                  <a:prstClr val="black"/>
                </a:solidFill>
                <a:ea typeface="ＭＳ Ｐゴシック" pitchFamily="34" charset="-128"/>
              </a:rPr>
              <a:pPr defTabSz="457200" fontAlgn="base">
                <a:spcBef>
                  <a:spcPct val="0"/>
                </a:spcBef>
                <a:spcAft>
                  <a:spcPct val="0"/>
                </a:spcAft>
                <a:defRPr/>
              </a:pPr>
              <a:t>8/30/2021</a:t>
            </a:fld>
            <a:endParaRPr lang="en-US" dirty="0">
              <a:solidFill>
                <a:prstClr val="black"/>
              </a:solidFill>
              <a:ea typeface="ＭＳ Ｐゴシック" pitchFamily="34" charset="-128"/>
            </a:endParaRPr>
          </a:p>
        </p:txBody>
      </p:sp>
      <p:sp>
        <p:nvSpPr>
          <p:cNvPr id="9" name="Footer Placeholder 4"/>
          <p:cNvSpPr>
            <a:spLocks noGrp="1"/>
          </p:cNvSpPr>
          <p:nvPr>
            <p:ph type="ftr" sz="quarter" idx="11"/>
          </p:nvPr>
        </p:nvSpPr>
        <p:spPr>
          <a:xfrm>
            <a:off x="3563816" y="6270499"/>
            <a:ext cx="2895600" cy="180000"/>
          </a:xfrm>
          <a:prstGeom prst="rect">
            <a:avLst/>
          </a:prstGeom>
        </p:spPr>
        <p:txBody>
          <a:bodyPr/>
          <a:lstStyle>
            <a:lvl1pPr algn="ctr" fontAlgn="auto">
              <a:spcBef>
                <a:spcPts val="0"/>
              </a:spcBef>
              <a:spcAft>
                <a:spcPts val="0"/>
              </a:spcAft>
              <a:defRPr sz="1000">
                <a:latin typeface="+mn-lt"/>
                <a:ea typeface="+mn-ea"/>
                <a:cs typeface="+mn-cs"/>
              </a:defRPr>
            </a:lvl1pPr>
          </a:lstStyle>
          <a:p>
            <a:pPr defTabSz="457200">
              <a:defRPr/>
            </a:pPr>
            <a:endParaRPr lang="en-US" dirty="0">
              <a:solidFill>
                <a:prstClr val="black"/>
              </a:solidFill>
            </a:endParaRPr>
          </a:p>
        </p:txBody>
      </p:sp>
      <p:sp>
        <p:nvSpPr>
          <p:cNvPr id="15" name="Oval 14"/>
          <p:cNvSpPr/>
          <p:nvPr userDrawn="1"/>
        </p:nvSpPr>
        <p:spPr>
          <a:xfrm>
            <a:off x="86176" y="6551801"/>
            <a:ext cx="288000" cy="2880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457200" fontAlgn="base">
              <a:spcBef>
                <a:spcPct val="0"/>
              </a:spcBef>
              <a:spcAft>
                <a:spcPct val="0"/>
              </a:spcAft>
            </a:pPr>
            <a:endParaRPr lang="en-ZA" sz="2400" dirty="0">
              <a:solidFill>
                <a:prstClr val="black"/>
              </a:solidFill>
            </a:endParaRPr>
          </a:p>
        </p:txBody>
      </p:sp>
      <p:sp>
        <p:nvSpPr>
          <p:cNvPr id="16" name="Slide Number Placeholder 5"/>
          <p:cNvSpPr txBox="1">
            <a:spLocks/>
          </p:cNvSpPr>
          <p:nvPr userDrawn="1"/>
        </p:nvSpPr>
        <p:spPr>
          <a:xfrm>
            <a:off x="86176" y="6582282"/>
            <a:ext cx="294836" cy="180000"/>
          </a:xfrm>
          <a:prstGeom prst="rect">
            <a:avLst/>
          </a:prstGeom>
        </p:spPr>
        <p:txBody>
          <a:bodyPr vert="horz" wrap="square" lIns="0" tIns="45720" rIns="0" bIns="45720" numCol="1" anchor="t" anchorCtr="0" compatLnSpc="1">
            <a:prstTxWarp prst="textNoShape">
              <a:avLst/>
            </a:prstTxWarp>
          </a:bodyPr>
          <a:lstStyle>
            <a:defPPr>
              <a:defRPr lang="en-US"/>
            </a:defPPr>
            <a:lvl1pPr algn="ctr" defTabSz="457200" rtl="0" fontAlgn="base">
              <a:spcBef>
                <a:spcPct val="0"/>
              </a:spcBef>
              <a:spcAft>
                <a:spcPct val="0"/>
              </a:spcAft>
              <a:defRPr sz="1000" kern="1200" smtClean="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a:defRPr/>
            </a:pPr>
            <a:fld id="{3918D1BD-C811-492F-9AF0-38BA1F8577B2}"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448108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DWS Slide Pages1.jpg"/>
          <p:cNvPicPr>
            <a:picLocks noChangeAspect="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 descr="DWS Slide Pages1.jpg"/>
          <p:cNvPicPr>
            <a:picLocks noChangeAspect="1"/>
          </p:cNvPicPr>
          <p:nvPr userDrawn="1"/>
        </p:nvPicPr>
        <p:blipFill rotWithShape="1">
          <a:blip r:embed="rId15" cstate="print">
            <a:extLst>
              <a:ext uri="{28A0092B-C50C-407E-A947-70E740481C1C}">
                <a14:useLocalDpi xmlns:a14="http://schemas.microsoft.com/office/drawing/2010/main"/>
              </a:ext>
            </a:extLst>
          </a:blip>
          <a:srcRect/>
          <a:stretch/>
        </p:blipFill>
        <p:spPr bwMode="auto">
          <a:xfrm>
            <a:off x="-1" y="-1588"/>
            <a:ext cx="1584081" cy="651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167263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6328" y="1908167"/>
            <a:ext cx="7531907" cy="1268051"/>
          </a:xfrm>
        </p:spPr>
        <p:txBody>
          <a:bodyPr/>
          <a:lstStyle/>
          <a:p>
            <a:r>
              <a:rPr lang="en-US" b="1" dirty="0">
                <a:latin typeface="Arial" panose="020B0604020202020204" pitchFamily="34" charset="0"/>
                <a:cs typeface="Arial" panose="020B0604020202020204" pitchFamily="34" charset="0"/>
              </a:rPr>
              <a:t>CONTINUATION OF WATER REQUIREMENTS AND AVAILABILITY RECONCILIATION STRATEGY FOR THE MBOMBELA MUNICIPAL AREA </a:t>
            </a:r>
            <a:br>
              <a:rPr lang="en-US" b="1"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(Crocodile Sabie River System Reconciliation Strategy)</a:t>
            </a:r>
            <a:r>
              <a:rPr lang="en-ZA"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ZA"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ZA" b="1" dirty="0">
                <a:latin typeface="Arial" panose="020B0604020202020204" pitchFamily="34" charset="0"/>
                <a:cs typeface="Arial" panose="020B0604020202020204" pitchFamily="34" charset="0"/>
              </a:rPr>
              <a:t/>
            </a:r>
            <a:br>
              <a:rPr lang="en-ZA" b="1" dirty="0">
                <a:latin typeface="Arial" panose="020B0604020202020204" pitchFamily="34" charset="0"/>
                <a:cs typeface="Arial" panose="020B0604020202020204" pitchFamily="34" charset="0"/>
              </a:rPr>
            </a:br>
            <a:r>
              <a:rPr lang="en-ZA" sz="2800" b="1" dirty="0"/>
              <a:t>Strategy Steering Committee Meeting </a:t>
            </a:r>
            <a:br>
              <a:rPr lang="en-ZA" sz="2800" b="1" dirty="0"/>
            </a:br>
            <a:r>
              <a:rPr lang="en-ZA" sz="2800" b="1" dirty="0" err="1"/>
              <a:t>StraSC</a:t>
            </a:r>
            <a:r>
              <a:rPr lang="en-ZA" sz="2800" b="1" dirty="0"/>
              <a:t> 5</a:t>
            </a:r>
            <a:r>
              <a:rPr dirty="0">
                <a:solidFill>
                  <a:schemeClr val="tx1">
                    <a:lumMod val="75000"/>
                    <a:lumOff val="25000"/>
                  </a:schemeClr>
                </a:solidFill>
                <a:latin typeface="Arial" panose="020B0604020202020204" pitchFamily="34" charset="0"/>
                <a:cs typeface="Arial" panose="020B0604020202020204" pitchFamily="34" charset="0"/>
              </a:rPr>
              <a:t/>
            </a:r>
            <a:br>
              <a:rPr dirty="0">
                <a:solidFill>
                  <a:schemeClr val="tx1">
                    <a:lumMod val="75000"/>
                    <a:lumOff val="25000"/>
                  </a:schemeClr>
                </a:solidFill>
                <a:latin typeface="Arial" panose="020B0604020202020204" pitchFamily="34" charset="0"/>
                <a:cs typeface="Arial" panose="020B0604020202020204" pitchFamily="34" charset="0"/>
              </a:rPr>
            </a:br>
            <a:r>
              <a:rPr lang="en-ZA" dirty="0">
                <a:latin typeface="Arial" panose="020B0604020202020204" pitchFamily="34" charset="0"/>
                <a:cs typeface="Arial" panose="020B0604020202020204" pitchFamily="34" charset="0"/>
              </a:rPr>
              <a:t/>
            </a:r>
            <a:br>
              <a:rPr lang="en-ZA"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Tuesday, 6 October 2020</a:t>
            </a:r>
            <a:endParaRPr lang="en-ZA"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5925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9390" y="137723"/>
            <a:ext cx="7934251" cy="819809"/>
          </a:xfrm>
        </p:spPr>
        <p:txBody>
          <a:bodyPr/>
          <a:lstStyle/>
          <a:p>
            <a:r>
              <a:rPr lang="en-US" dirty="0">
                <a:solidFill>
                  <a:schemeClr val="accent3">
                    <a:lumMod val="75000"/>
                  </a:schemeClr>
                </a:solidFill>
              </a:rPr>
              <a:t>Matters Arising: Action list</a:t>
            </a:r>
            <a:endParaRPr lang="en-ZA" sz="2800" b="1" dirty="0">
              <a:solidFill>
                <a:schemeClr val="accent3">
                  <a:lumMod val="75000"/>
                </a:schemeClr>
              </a:solidFill>
            </a:endParaRPr>
          </a:p>
        </p:txBody>
      </p:sp>
      <p:pic>
        <p:nvPicPr>
          <p:cNvPr id="9" name="Picture 8">
            <a:extLst>
              <a:ext uri="{FF2B5EF4-FFF2-40B4-BE49-F238E27FC236}">
                <a16:creationId xmlns:a16="http://schemas.microsoft.com/office/drawing/2014/main" id="{B7291D76-FAC5-4BFB-84C3-FF6E8232A229}"/>
              </a:ext>
            </a:extLst>
          </p:cNvPr>
          <p:cNvPicPr>
            <a:picLocks noChangeAspect="1"/>
          </p:cNvPicPr>
          <p:nvPr/>
        </p:nvPicPr>
        <p:blipFill>
          <a:blip r:embed="rId2"/>
          <a:stretch>
            <a:fillRect/>
          </a:stretch>
        </p:blipFill>
        <p:spPr>
          <a:xfrm>
            <a:off x="0" y="633557"/>
            <a:ext cx="9144000" cy="1162050"/>
          </a:xfrm>
          <a:prstGeom prst="rect">
            <a:avLst/>
          </a:prstGeom>
        </p:spPr>
      </p:pic>
      <p:pic>
        <p:nvPicPr>
          <p:cNvPr id="10" name="Picture 9">
            <a:extLst>
              <a:ext uri="{FF2B5EF4-FFF2-40B4-BE49-F238E27FC236}">
                <a16:creationId xmlns:a16="http://schemas.microsoft.com/office/drawing/2014/main" id="{B109B39F-C023-4C53-B27C-A14E3FBED9C3}"/>
              </a:ext>
            </a:extLst>
          </p:cNvPr>
          <p:cNvPicPr>
            <a:picLocks noChangeAspect="1"/>
          </p:cNvPicPr>
          <p:nvPr/>
        </p:nvPicPr>
        <p:blipFill>
          <a:blip r:embed="rId3"/>
          <a:stretch>
            <a:fillRect/>
          </a:stretch>
        </p:blipFill>
        <p:spPr>
          <a:xfrm>
            <a:off x="0" y="1845969"/>
            <a:ext cx="9144000" cy="1038225"/>
          </a:xfrm>
          <a:prstGeom prst="rect">
            <a:avLst/>
          </a:prstGeom>
        </p:spPr>
      </p:pic>
      <p:pic>
        <p:nvPicPr>
          <p:cNvPr id="11" name="Picture 10">
            <a:extLst>
              <a:ext uri="{FF2B5EF4-FFF2-40B4-BE49-F238E27FC236}">
                <a16:creationId xmlns:a16="http://schemas.microsoft.com/office/drawing/2014/main" id="{34596C49-F9A8-4874-B894-EAA85451EC20}"/>
              </a:ext>
            </a:extLst>
          </p:cNvPr>
          <p:cNvPicPr>
            <a:picLocks noChangeAspect="1"/>
          </p:cNvPicPr>
          <p:nvPr/>
        </p:nvPicPr>
        <p:blipFill>
          <a:blip r:embed="rId4"/>
          <a:stretch>
            <a:fillRect/>
          </a:stretch>
        </p:blipFill>
        <p:spPr>
          <a:xfrm>
            <a:off x="0" y="2934288"/>
            <a:ext cx="9048750" cy="1304925"/>
          </a:xfrm>
          <a:prstGeom prst="rect">
            <a:avLst/>
          </a:prstGeom>
        </p:spPr>
      </p:pic>
      <p:pic>
        <p:nvPicPr>
          <p:cNvPr id="12" name="Picture 11">
            <a:extLst>
              <a:ext uri="{FF2B5EF4-FFF2-40B4-BE49-F238E27FC236}">
                <a16:creationId xmlns:a16="http://schemas.microsoft.com/office/drawing/2014/main" id="{62388B5A-D457-4B1B-94DD-C8416D85BC55}"/>
              </a:ext>
            </a:extLst>
          </p:cNvPr>
          <p:cNvPicPr>
            <a:picLocks noChangeAspect="1"/>
          </p:cNvPicPr>
          <p:nvPr/>
        </p:nvPicPr>
        <p:blipFill>
          <a:blip r:embed="rId5"/>
          <a:stretch>
            <a:fillRect/>
          </a:stretch>
        </p:blipFill>
        <p:spPr>
          <a:xfrm>
            <a:off x="0" y="4295775"/>
            <a:ext cx="9124950" cy="2562225"/>
          </a:xfrm>
          <a:prstGeom prst="rect">
            <a:avLst/>
          </a:prstGeom>
        </p:spPr>
      </p:pic>
    </p:spTree>
    <p:extLst>
      <p:ext uri="{BB962C8B-B14F-4D97-AF65-F5344CB8AC3E}">
        <p14:creationId xmlns:p14="http://schemas.microsoft.com/office/powerpoint/2010/main" val="360341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6328" y="1908167"/>
            <a:ext cx="7077807" cy="1268051"/>
          </a:xfrm>
        </p:spPr>
        <p:txBody>
          <a:bodyPr/>
          <a:lstStyle/>
          <a:p>
            <a:r>
              <a:rPr lang="en-US" b="1" dirty="0">
                <a:latin typeface="Arial" panose="020B0604020202020204" pitchFamily="34" charset="0"/>
                <a:cs typeface="Arial" panose="020B0604020202020204" pitchFamily="34" charset="0"/>
              </a:rPr>
              <a:t>CONTINUATION OF WATER REQUIREMENTS AND AVAILABILITY RECONCILIATION STRATEGY FOR THE MBOMBELA MUNICIPAL AREA </a:t>
            </a:r>
            <a:br>
              <a:rPr lang="en-US" b="1"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(Crocodile </a:t>
            </a:r>
            <a:r>
              <a:rPr lang="en-US" dirty="0" err="1">
                <a:latin typeface="Arial" panose="020B0604020202020204" pitchFamily="34" charset="0"/>
                <a:cs typeface="Arial" panose="020B0604020202020204" pitchFamily="34" charset="0"/>
              </a:rPr>
              <a:t>Sabie</a:t>
            </a:r>
            <a:r>
              <a:rPr lang="en-US" dirty="0">
                <a:latin typeface="Arial" panose="020B0604020202020204" pitchFamily="34" charset="0"/>
                <a:cs typeface="Arial" panose="020B0604020202020204" pitchFamily="34" charset="0"/>
              </a:rPr>
              <a:t> River System Reconciliation Strategy)</a:t>
            </a:r>
            <a:r>
              <a:rPr lang="en-ZA" b="1" dirty="0">
                <a:solidFill>
                  <a:schemeClr val="bg1"/>
                </a:solidFill>
                <a:effectLst>
                  <a:outerShdw blurRad="38100" dist="38100" dir="2700000" algn="tl">
                    <a:srgbClr val="000000">
                      <a:alpha val="43137"/>
                    </a:srgbClr>
                  </a:outerShdw>
                </a:effectLst>
              </a:rPr>
              <a:t/>
            </a:r>
            <a:br>
              <a:rPr lang="en-ZA" b="1" dirty="0">
                <a:solidFill>
                  <a:schemeClr val="bg1"/>
                </a:solidFill>
                <a:effectLst>
                  <a:outerShdw blurRad="38100" dist="38100" dir="2700000" algn="tl">
                    <a:srgbClr val="000000">
                      <a:alpha val="43137"/>
                    </a:srgbClr>
                  </a:outerShdw>
                </a:effectLst>
              </a:rPr>
            </a:br>
            <a:r>
              <a:rPr lang="en-ZA" b="1" dirty="0"/>
              <a:t/>
            </a:r>
            <a:br>
              <a:rPr lang="en-ZA" b="1" dirty="0"/>
            </a:br>
            <a:r>
              <a:rPr lang="en-ZA" b="1" dirty="0"/>
              <a:t>Strategy Steering Committee Meeting </a:t>
            </a:r>
            <a:br>
              <a:rPr lang="en-ZA" b="1" dirty="0"/>
            </a:br>
            <a:r>
              <a:rPr lang="en-ZA" b="1" dirty="0" err="1"/>
              <a:t>StraSC</a:t>
            </a:r>
            <a:r>
              <a:rPr lang="en-ZA" b="1" dirty="0"/>
              <a:t> 5</a:t>
            </a:r>
            <a:r>
              <a:rPr dirty="0"/>
              <a:t/>
            </a:r>
            <a:br>
              <a:rPr dirty="0"/>
            </a:br>
            <a:r>
              <a:rPr lang="en-ZA" dirty="0"/>
              <a:t/>
            </a:r>
            <a:br>
              <a:rPr lang="en-ZA" dirty="0"/>
            </a:br>
            <a:r>
              <a:rPr lang="en-GB" sz="3200" b="1" dirty="0">
                <a:solidFill>
                  <a:schemeClr val="tx1"/>
                </a:solidFill>
              </a:rPr>
              <a:t>Item 7: </a:t>
            </a:r>
            <a:r>
              <a:rPr lang="en-ZA" sz="3200" b="1" dirty="0">
                <a:solidFill>
                  <a:schemeClr val="tx1"/>
                </a:solidFill>
              </a:rPr>
              <a:t>Presentation of Draft Reconciliation Strategy</a:t>
            </a:r>
            <a:br>
              <a:rPr lang="en-ZA" sz="3200" b="1" dirty="0">
                <a:solidFill>
                  <a:schemeClr val="tx1"/>
                </a:solidFill>
              </a:rPr>
            </a:br>
            <a:endParaRPr lang="en-ZA" sz="3200" b="1" dirty="0"/>
          </a:p>
        </p:txBody>
      </p:sp>
    </p:spTree>
    <p:extLst>
      <p:ext uri="{BB962C8B-B14F-4D97-AF65-F5344CB8AC3E}">
        <p14:creationId xmlns:p14="http://schemas.microsoft.com/office/powerpoint/2010/main" val="2496819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 TOC</a:t>
            </a:r>
          </a:p>
        </p:txBody>
      </p:sp>
      <p:sp>
        <p:nvSpPr>
          <p:cNvPr id="3" name="Content Placeholder 2"/>
          <p:cNvSpPr>
            <a:spLocks noGrp="1"/>
          </p:cNvSpPr>
          <p:nvPr>
            <p:ph idx="1"/>
          </p:nvPr>
        </p:nvSpPr>
        <p:spPr>
          <a:xfrm>
            <a:off x="896816" y="835269"/>
            <a:ext cx="8247184" cy="5387608"/>
          </a:xfrm>
        </p:spPr>
        <p:txBody>
          <a:bodyPr/>
          <a:lstStyle/>
          <a:p>
            <a:pPr marL="342900" indent="-342900">
              <a:buFont typeface="Arial" panose="020B0604020202020204" pitchFamily="34" charset="0"/>
              <a:buChar char="•"/>
            </a:pPr>
            <a:r>
              <a:rPr lang="en-ZA" dirty="0"/>
              <a:t>Exec Summary</a:t>
            </a:r>
          </a:p>
          <a:p>
            <a:pPr marL="966788" lvl="3" indent="-342900">
              <a:buFont typeface="Arial" panose="020B0604020202020204" pitchFamily="34" charset="0"/>
              <a:buChar char="•"/>
            </a:pPr>
            <a:r>
              <a:rPr lang="en-ZA" dirty="0"/>
              <a:t>For document, expanded executive summary to be completed as separate deliverable</a:t>
            </a:r>
          </a:p>
          <a:p>
            <a:pPr marL="342900" indent="-342900">
              <a:buFont typeface="Arial" panose="020B0604020202020204" pitchFamily="34" charset="0"/>
              <a:buChar char="•"/>
            </a:pPr>
            <a:r>
              <a:rPr lang="en-ZA" dirty="0"/>
              <a:t>INTRODUCTION &amp; CONTEXT</a:t>
            </a:r>
          </a:p>
          <a:p>
            <a:pPr marL="966788" lvl="3" indent="-342900">
              <a:buFont typeface="Arial" panose="020B0604020202020204" pitchFamily="34" charset="0"/>
              <a:buChar char="•"/>
            </a:pPr>
            <a:r>
              <a:rPr lang="en-ZA" dirty="0" err="1"/>
              <a:t>Eg</a:t>
            </a:r>
            <a:r>
              <a:rPr lang="en-ZA" dirty="0"/>
              <a:t>. with Catchment Management Strategy</a:t>
            </a:r>
          </a:p>
          <a:p>
            <a:pPr marL="342900" indent="-342900">
              <a:buFont typeface="Arial" panose="020B0604020202020204" pitchFamily="34" charset="0"/>
              <a:buChar char="•"/>
            </a:pPr>
            <a:r>
              <a:rPr lang="en-ZA" dirty="0"/>
              <a:t>SUMMARY CHAPTERS ON INDIVIDUAL TASKS DETAILED IN STAND ALONE TECHNICAL REPORTS</a:t>
            </a:r>
          </a:p>
          <a:p>
            <a:pPr marL="703262" lvl="4" indent="-342900">
              <a:lnSpc>
                <a:spcPct val="150000"/>
              </a:lnSpc>
            </a:pPr>
            <a:r>
              <a:rPr lang="en-ZA" dirty="0"/>
              <a:t>Demographics &amp; water requirements</a:t>
            </a:r>
          </a:p>
          <a:p>
            <a:pPr marL="703262" lvl="4" indent="-342900">
              <a:lnSpc>
                <a:spcPct val="150000"/>
              </a:lnSpc>
            </a:pPr>
            <a:r>
              <a:rPr lang="en-ZA" dirty="0" err="1"/>
              <a:t>WCWDM</a:t>
            </a:r>
            <a:endParaRPr lang="en-ZA" dirty="0"/>
          </a:p>
          <a:p>
            <a:pPr marL="703262" lvl="4" indent="-342900">
              <a:lnSpc>
                <a:spcPct val="150000"/>
              </a:lnSpc>
            </a:pPr>
            <a:r>
              <a:rPr lang="en-ZA" dirty="0"/>
              <a:t>Water Resources Availability</a:t>
            </a:r>
          </a:p>
          <a:p>
            <a:pPr marL="703262" lvl="4" indent="-342900">
              <a:lnSpc>
                <a:spcPct val="150000"/>
              </a:lnSpc>
            </a:pPr>
            <a:endParaRPr lang="en-ZA" dirty="0"/>
          </a:p>
          <a:p>
            <a:pPr marL="342900" indent="-342900">
              <a:buFont typeface="Arial" panose="020B0604020202020204" pitchFamily="34" charset="0"/>
              <a:buChar char="•"/>
            </a:pPr>
            <a:endParaRPr lang="en-ZA" dirty="0"/>
          </a:p>
          <a:p>
            <a:pPr marL="342900" indent="-342900"/>
            <a:endParaRPr lang="en-ZA" dirty="0"/>
          </a:p>
        </p:txBody>
      </p:sp>
    </p:spTree>
    <p:extLst>
      <p:ext uri="{BB962C8B-B14F-4D97-AF65-F5344CB8AC3E}">
        <p14:creationId xmlns:p14="http://schemas.microsoft.com/office/powerpoint/2010/main" val="1846577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 TOC</a:t>
            </a:r>
          </a:p>
        </p:txBody>
      </p:sp>
      <p:sp>
        <p:nvSpPr>
          <p:cNvPr id="3" name="Content Placeholder 2"/>
          <p:cNvSpPr>
            <a:spLocks noGrp="1"/>
          </p:cNvSpPr>
          <p:nvPr>
            <p:ph idx="1"/>
          </p:nvPr>
        </p:nvSpPr>
        <p:spPr>
          <a:xfrm>
            <a:off x="896816" y="835269"/>
            <a:ext cx="8247184" cy="5387608"/>
          </a:xfrm>
        </p:spPr>
        <p:txBody>
          <a:bodyPr/>
          <a:lstStyle/>
          <a:p>
            <a:pPr marL="342900" indent="-342900">
              <a:buFont typeface="Arial" panose="020B0604020202020204" pitchFamily="34" charset="0"/>
              <a:buChar char="•"/>
            </a:pPr>
            <a:r>
              <a:rPr lang="en-ZA" dirty="0"/>
              <a:t>CURRENT WATER BALANCES</a:t>
            </a:r>
          </a:p>
          <a:p>
            <a:pPr marL="342900" indent="-342900">
              <a:buFont typeface="Arial" panose="020B0604020202020204" pitchFamily="34" charset="0"/>
              <a:buChar char="•"/>
            </a:pPr>
            <a:r>
              <a:rPr lang="en-ZA" dirty="0"/>
              <a:t>AVAILABLE INTERVENTION OPTIONS</a:t>
            </a:r>
          </a:p>
          <a:p>
            <a:pPr marL="342900" indent="-342900">
              <a:buFont typeface="Arial" panose="020B0604020202020204" pitchFamily="34" charset="0"/>
              <a:buChar char="•"/>
            </a:pPr>
            <a:r>
              <a:rPr lang="en-ZA" dirty="0"/>
              <a:t>WATER BALANCES INCLUDING OPTIONS</a:t>
            </a:r>
          </a:p>
          <a:p>
            <a:pPr marL="342900" indent="-342900">
              <a:buFont typeface="Arial" panose="020B0604020202020204" pitchFamily="34" charset="0"/>
              <a:buChar char="•"/>
            </a:pPr>
            <a:r>
              <a:rPr lang="en-ZA" dirty="0"/>
              <a:t>PROPOSED ACTION PLAN</a:t>
            </a:r>
          </a:p>
          <a:p>
            <a:pPr marL="342900" indent="-342900">
              <a:buFont typeface="Arial" panose="020B0604020202020204" pitchFamily="34" charset="0"/>
              <a:buChar char="•"/>
            </a:pPr>
            <a:r>
              <a:rPr lang="en-ZA" dirty="0"/>
              <a:t>FUTURE STRATEGY UPDATES</a:t>
            </a:r>
          </a:p>
          <a:p>
            <a:pPr marL="703262" lvl="4" indent="-342900">
              <a:lnSpc>
                <a:spcPct val="150000"/>
              </a:lnSpc>
            </a:pPr>
            <a:endParaRPr lang="en-ZA" dirty="0"/>
          </a:p>
          <a:p>
            <a:pPr marL="342900" indent="-342900">
              <a:buFont typeface="Arial" panose="020B0604020202020204" pitchFamily="34" charset="0"/>
              <a:buChar char="•"/>
            </a:pPr>
            <a:endParaRPr lang="en-ZA" dirty="0"/>
          </a:p>
          <a:p>
            <a:pPr marL="342900" indent="-342900"/>
            <a:endParaRPr lang="en-ZA" dirty="0"/>
          </a:p>
        </p:txBody>
      </p:sp>
    </p:spTree>
    <p:extLst>
      <p:ext uri="{BB962C8B-B14F-4D97-AF65-F5344CB8AC3E}">
        <p14:creationId xmlns:p14="http://schemas.microsoft.com/office/powerpoint/2010/main" val="3131712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POSSIBLE INTERVENTION OPTIONS</a:t>
            </a:r>
          </a:p>
        </p:txBody>
      </p:sp>
      <p:sp>
        <p:nvSpPr>
          <p:cNvPr id="3" name="Content Placeholder 2"/>
          <p:cNvSpPr>
            <a:spLocks noGrp="1"/>
          </p:cNvSpPr>
          <p:nvPr>
            <p:ph idx="1"/>
          </p:nvPr>
        </p:nvSpPr>
        <p:spPr>
          <a:xfrm>
            <a:off x="896816" y="835269"/>
            <a:ext cx="8247184" cy="5387608"/>
          </a:xfrm>
        </p:spPr>
        <p:txBody>
          <a:bodyPr/>
          <a:lstStyle/>
          <a:p>
            <a:pPr marL="342900" indent="-342900">
              <a:buFont typeface="Arial" panose="020B0604020202020204" pitchFamily="34" charset="0"/>
              <a:buChar char="•"/>
            </a:pPr>
            <a:r>
              <a:rPr lang="en-ZA" dirty="0"/>
              <a:t>REDUCE WATER USE</a:t>
            </a:r>
          </a:p>
          <a:p>
            <a:pPr marL="703262" lvl="4" indent="-342900">
              <a:lnSpc>
                <a:spcPct val="150000"/>
              </a:lnSpc>
            </a:pPr>
            <a:r>
              <a:rPr lang="en-ZA" dirty="0" err="1"/>
              <a:t>WCWDM</a:t>
            </a:r>
            <a:r>
              <a:rPr lang="en-ZA" dirty="0"/>
              <a:t>	</a:t>
            </a:r>
          </a:p>
          <a:p>
            <a:pPr marL="703262" lvl="4" indent="-342900">
              <a:lnSpc>
                <a:spcPct val="150000"/>
              </a:lnSpc>
            </a:pPr>
            <a:r>
              <a:rPr lang="en-ZA" dirty="0"/>
              <a:t>Reduce canal losses</a:t>
            </a:r>
          </a:p>
          <a:p>
            <a:pPr marL="703262" lvl="4" indent="-342900">
              <a:lnSpc>
                <a:spcPct val="150000"/>
              </a:lnSpc>
            </a:pPr>
            <a:r>
              <a:rPr lang="en-ZA" dirty="0"/>
              <a:t>Remove alien vegetation</a:t>
            </a:r>
          </a:p>
          <a:p>
            <a:pPr marL="703262" lvl="4" indent="-342900">
              <a:lnSpc>
                <a:spcPct val="150000"/>
              </a:lnSpc>
            </a:pPr>
            <a:r>
              <a:rPr lang="en-ZA" dirty="0"/>
              <a:t>Water use entitlement exchange from irrigation to urban</a:t>
            </a:r>
          </a:p>
          <a:p>
            <a:pPr marL="703262" lvl="4" indent="-342900">
              <a:lnSpc>
                <a:spcPct val="150000"/>
              </a:lnSpc>
            </a:pPr>
            <a:r>
              <a:rPr lang="en-ZA" dirty="0"/>
              <a:t>Eliminating unlawful uses</a:t>
            </a:r>
          </a:p>
          <a:p>
            <a:pPr marL="703262" lvl="4" indent="-342900">
              <a:lnSpc>
                <a:spcPct val="150000"/>
              </a:lnSpc>
            </a:pPr>
            <a:r>
              <a:rPr lang="en-ZA" dirty="0"/>
              <a:t>Compulsory licensing</a:t>
            </a:r>
          </a:p>
          <a:p>
            <a:pPr marL="703262" lvl="4" indent="-342900">
              <a:lnSpc>
                <a:spcPct val="150000"/>
              </a:lnSpc>
            </a:pPr>
            <a:r>
              <a:rPr lang="en-ZA" dirty="0"/>
              <a:t>Water Reuse</a:t>
            </a:r>
          </a:p>
          <a:p>
            <a:pPr marL="2233612" lvl="5" indent="-342900">
              <a:lnSpc>
                <a:spcPct val="150000"/>
              </a:lnSpc>
            </a:pPr>
            <a:endParaRPr lang="en-ZA" dirty="0"/>
          </a:p>
          <a:p>
            <a:pPr marL="342900" indent="-342900">
              <a:buFont typeface="Arial" panose="020B0604020202020204" pitchFamily="34" charset="0"/>
              <a:buChar char="•"/>
            </a:pPr>
            <a:endParaRPr lang="en-ZA" dirty="0"/>
          </a:p>
          <a:p>
            <a:pPr marL="342900" indent="-342900"/>
            <a:endParaRPr lang="en-ZA" dirty="0"/>
          </a:p>
        </p:txBody>
      </p:sp>
    </p:spTree>
    <p:extLst>
      <p:ext uri="{BB962C8B-B14F-4D97-AF65-F5344CB8AC3E}">
        <p14:creationId xmlns:p14="http://schemas.microsoft.com/office/powerpoint/2010/main" val="35554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POSSIBLE INTERVENTION OPTIONS</a:t>
            </a:r>
          </a:p>
        </p:txBody>
      </p:sp>
      <p:sp>
        <p:nvSpPr>
          <p:cNvPr id="3" name="Content Placeholder 2"/>
          <p:cNvSpPr>
            <a:spLocks noGrp="1"/>
          </p:cNvSpPr>
          <p:nvPr>
            <p:ph idx="1"/>
          </p:nvPr>
        </p:nvSpPr>
        <p:spPr>
          <a:xfrm>
            <a:off x="896816" y="835269"/>
            <a:ext cx="8247184" cy="5387608"/>
          </a:xfrm>
        </p:spPr>
        <p:txBody>
          <a:bodyPr/>
          <a:lstStyle/>
          <a:p>
            <a:pPr marL="342900" indent="-342900">
              <a:buFont typeface="Arial" panose="020B0604020202020204" pitchFamily="34" charset="0"/>
              <a:buChar char="•"/>
            </a:pPr>
            <a:r>
              <a:rPr lang="en-ZA" dirty="0"/>
              <a:t>INCREASE WATER SUPPLY</a:t>
            </a:r>
          </a:p>
          <a:p>
            <a:pPr marL="703262" lvl="4" indent="-342900">
              <a:lnSpc>
                <a:spcPct val="150000"/>
              </a:lnSpc>
            </a:pPr>
            <a:r>
              <a:rPr lang="en-ZA" dirty="0"/>
              <a:t>Interim Restriction Rule to Benefit Priority (Primary) Users</a:t>
            </a:r>
          </a:p>
          <a:p>
            <a:pPr marL="703262" lvl="4" indent="-342900">
              <a:lnSpc>
                <a:spcPct val="150000"/>
              </a:lnSpc>
            </a:pPr>
            <a:r>
              <a:rPr lang="en-ZA" dirty="0"/>
              <a:t>Efficient system operation</a:t>
            </a:r>
          </a:p>
          <a:p>
            <a:pPr marL="703262" lvl="4" indent="-342900">
              <a:lnSpc>
                <a:spcPct val="150000"/>
              </a:lnSpc>
            </a:pPr>
            <a:r>
              <a:rPr lang="en-ZA" dirty="0"/>
              <a:t>Groundwater Development</a:t>
            </a:r>
          </a:p>
          <a:p>
            <a:pPr marL="703262" lvl="4" indent="-342900">
              <a:lnSpc>
                <a:spcPct val="150000"/>
              </a:lnSpc>
            </a:pPr>
            <a:r>
              <a:rPr lang="en-ZA" dirty="0"/>
              <a:t>New Dam Construction &amp; Existing Dam Raising</a:t>
            </a:r>
          </a:p>
          <a:p>
            <a:pPr marL="703262" lvl="4" indent="-342900">
              <a:lnSpc>
                <a:spcPct val="150000"/>
              </a:lnSpc>
            </a:pPr>
            <a:r>
              <a:rPr lang="en-ZA" dirty="0"/>
              <a:t>Water transfers</a:t>
            </a:r>
          </a:p>
          <a:p>
            <a:pPr marL="2233612" lvl="5" indent="-342900">
              <a:lnSpc>
                <a:spcPct val="150000"/>
              </a:lnSpc>
            </a:pPr>
            <a:endParaRPr lang="en-ZA" dirty="0"/>
          </a:p>
          <a:p>
            <a:pPr marL="342900" indent="-342900">
              <a:buFont typeface="Arial" panose="020B0604020202020204" pitchFamily="34" charset="0"/>
              <a:buChar char="•"/>
            </a:pPr>
            <a:endParaRPr lang="en-ZA" dirty="0"/>
          </a:p>
          <a:p>
            <a:pPr marL="342900" indent="-342900"/>
            <a:endParaRPr lang="en-ZA" dirty="0"/>
          </a:p>
        </p:txBody>
      </p:sp>
    </p:spTree>
    <p:extLst>
      <p:ext uri="{BB962C8B-B14F-4D97-AF65-F5344CB8AC3E}">
        <p14:creationId xmlns:p14="http://schemas.microsoft.com/office/powerpoint/2010/main" val="2701388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CURRENT WATER BALANCES</a:t>
            </a: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5269"/>
            <a:ext cx="8636000" cy="6022731"/>
          </a:xfrm>
          <a:prstGeom prst="rect">
            <a:avLst/>
          </a:prstGeom>
          <a:noFill/>
        </p:spPr>
      </p:pic>
    </p:spTree>
    <p:extLst>
      <p:ext uri="{BB962C8B-B14F-4D97-AF65-F5344CB8AC3E}">
        <p14:creationId xmlns:p14="http://schemas.microsoft.com/office/powerpoint/2010/main" val="2654406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4FAA4-4CC8-4701-8EF7-B3211492479C}"/>
              </a:ext>
            </a:extLst>
          </p:cNvPr>
          <p:cNvSpPr>
            <a:spLocks noGrp="1"/>
          </p:cNvSpPr>
          <p:nvPr>
            <p:ph type="title"/>
          </p:nvPr>
        </p:nvSpPr>
        <p:spPr/>
        <p:txBody>
          <a:bodyPr/>
          <a:lstStyle/>
          <a:p>
            <a:r>
              <a:rPr lang="en-US" dirty="0"/>
              <a:t>Recap water resources</a:t>
            </a:r>
            <a:endParaRPr lang="en-ZA" dirty="0"/>
          </a:p>
        </p:txBody>
      </p:sp>
      <p:pic>
        <p:nvPicPr>
          <p:cNvPr id="4" name="Picture 3">
            <a:extLst>
              <a:ext uri="{FF2B5EF4-FFF2-40B4-BE49-F238E27FC236}">
                <a16:creationId xmlns:a16="http://schemas.microsoft.com/office/drawing/2014/main" id="{841B3511-8392-402F-BF6D-EE2276E83C3D}"/>
              </a:ext>
            </a:extLst>
          </p:cNvPr>
          <p:cNvPicPr>
            <a:picLocks noChangeAspect="1"/>
          </p:cNvPicPr>
          <p:nvPr/>
        </p:nvPicPr>
        <p:blipFill>
          <a:blip r:embed="rId2"/>
          <a:stretch>
            <a:fillRect/>
          </a:stretch>
        </p:blipFill>
        <p:spPr>
          <a:xfrm>
            <a:off x="254523" y="992831"/>
            <a:ext cx="7132721" cy="1920051"/>
          </a:xfrm>
          <a:prstGeom prst="rect">
            <a:avLst/>
          </a:prstGeom>
        </p:spPr>
      </p:pic>
      <p:pic>
        <p:nvPicPr>
          <p:cNvPr id="1026" name="Picture 2">
            <a:extLst>
              <a:ext uri="{FF2B5EF4-FFF2-40B4-BE49-F238E27FC236}">
                <a16:creationId xmlns:a16="http://schemas.microsoft.com/office/drawing/2014/main" id="{2DABD32B-DAEC-4970-9035-7F8B36C58B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6584" y="3346515"/>
            <a:ext cx="7824452" cy="260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6925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CROCODILE SYSTEM: yields</a:t>
            </a:r>
          </a:p>
        </p:txBody>
      </p:sp>
      <p:pic>
        <p:nvPicPr>
          <p:cNvPr id="3" name="Picture 2">
            <a:extLst>
              <a:ext uri="{FF2B5EF4-FFF2-40B4-BE49-F238E27FC236}">
                <a16:creationId xmlns:a16="http://schemas.microsoft.com/office/drawing/2014/main" id="{6F6CCD32-9778-445B-9706-51620BA33E87}"/>
              </a:ext>
            </a:extLst>
          </p:cNvPr>
          <p:cNvPicPr>
            <a:picLocks noChangeAspect="1"/>
          </p:cNvPicPr>
          <p:nvPr/>
        </p:nvPicPr>
        <p:blipFill>
          <a:blip r:embed="rId2"/>
          <a:stretch>
            <a:fillRect/>
          </a:stretch>
        </p:blipFill>
        <p:spPr>
          <a:xfrm>
            <a:off x="879231" y="1052648"/>
            <a:ext cx="7643836" cy="5400000"/>
          </a:xfrm>
          <a:prstGeom prst="rect">
            <a:avLst/>
          </a:prstGeom>
        </p:spPr>
      </p:pic>
    </p:spTree>
    <p:extLst>
      <p:ext uri="{BB962C8B-B14F-4D97-AF65-F5344CB8AC3E}">
        <p14:creationId xmlns:p14="http://schemas.microsoft.com/office/powerpoint/2010/main" val="3526573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CROCODILE SYSTEM</a:t>
            </a:r>
          </a:p>
        </p:txBody>
      </p:sp>
      <p:pic>
        <p:nvPicPr>
          <p:cNvPr id="4" name="Picture 3">
            <a:extLst>
              <a:ext uri="{FF2B5EF4-FFF2-40B4-BE49-F238E27FC236}">
                <a16:creationId xmlns:a16="http://schemas.microsoft.com/office/drawing/2014/main" id="{21F12B77-0660-40F8-BF9D-202FB175B1AF}"/>
              </a:ext>
            </a:extLst>
          </p:cNvPr>
          <p:cNvPicPr>
            <a:picLocks noChangeAspect="1"/>
          </p:cNvPicPr>
          <p:nvPr/>
        </p:nvPicPr>
        <p:blipFill>
          <a:blip r:embed="rId2"/>
          <a:stretch>
            <a:fillRect/>
          </a:stretch>
        </p:blipFill>
        <p:spPr>
          <a:xfrm>
            <a:off x="879231" y="1062636"/>
            <a:ext cx="7643836" cy="5400000"/>
          </a:xfrm>
          <a:prstGeom prst="rect">
            <a:avLst/>
          </a:prstGeom>
        </p:spPr>
      </p:pic>
      <p:cxnSp>
        <p:nvCxnSpPr>
          <p:cNvPr id="5" name="Straight Connector 4">
            <a:extLst>
              <a:ext uri="{FF2B5EF4-FFF2-40B4-BE49-F238E27FC236}">
                <a16:creationId xmlns:a16="http://schemas.microsoft.com/office/drawing/2014/main" id="{96451935-C7D2-460E-BF2B-8FA743D48C88}"/>
              </a:ext>
            </a:extLst>
          </p:cNvPr>
          <p:cNvCxnSpPr/>
          <p:nvPr/>
        </p:nvCxnSpPr>
        <p:spPr>
          <a:xfrm>
            <a:off x="1970202" y="4883084"/>
            <a:ext cx="619341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D3192A8C-6B15-4FA7-BA42-014213815784}"/>
              </a:ext>
            </a:extLst>
          </p:cNvPr>
          <p:cNvSpPr txBox="1"/>
          <p:nvPr/>
        </p:nvSpPr>
        <p:spPr>
          <a:xfrm>
            <a:off x="6985262" y="4817097"/>
            <a:ext cx="1100751" cy="369332"/>
          </a:xfrm>
          <a:prstGeom prst="rect">
            <a:avLst/>
          </a:prstGeom>
          <a:noFill/>
        </p:spPr>
        <p:txBody>
          <a:bodyPr wrap="none" rtlCol="0">
            <a:spAutoFit/>
          </a:bodyPr>
          <a:lstStyle/>
          <a:p>
            <a:r>
              <a:rPr lang="en-US" dirty="0">
                <a:solidFill>
                  <a:schemeClr val="bg1"/>
                </a:solidFill>
              </a:rPr>
              <a:t>allocation</a:t>
            </a:r>
            <a:endParaRPr lang="en-ZA" dirty="0">
              <a:solidFill>
                <a:schemeClr val="bg1"/>
              </a:solidFill>
            </a:endParaRPr>
          </a:p>
        </p:txBody>
      </p:sp>
    </p:spTree>
    <p:extLst>
      <p:ext uri="{BB962C8B-B14F-4D97-AF65-F5344CB8AC3E}">
        <p14:creationId xmlns:p14="http://schemas.microsoft.com/office/powerpoint/2010/main" val="1704688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6328" y="1908167"/>
            <a:ext cx="7077807" cy="1268051"/>
          </a:xfrm>
        </p:spPr>
        <p:txBody>
          <a:bodyPr/>
          <a:lstStyle/>
          <a:p>
            <a:r>
              <a:rPr lang="en-US" b="1" dirty="0">
                <a:latin typeface="Arial" panose="020B0604020202020204" pitchFamily="34" charset="0"/>
                <a:cs typeface="Arial" panose="020B0604020202020204" pitchFamily="34" charset="0"/>
              </a:rPr>
              <a:t>CONTINUATION OF WATER REQUIREMENTS AND AVAILABILITY RECONCILIATION STRATEGY FOR THE MBOMBELA MUNICIPAL AREA </a:t>
            </a:r>
            <a:br>
              <a:rPr lang="en-US" b="1"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(Crocodile </a:t>
            </a:r>
            <a:r>
              <a:rPr lang="en-US" dirty="0" err="1">
                <a:latin typeface="Arial" panose="020B0604020202020204" pitchFamily="34" charset="0"/>
                <a:cs typeface="Arial" panose="020B0604020202020204" pitchFamily="34" charset="0"/>
              </a:rPr>
              <a:t>Sabie</a:t>
            </a:r>
            <a:r>
              <a:rPr lang="en-US" dirty="0">
                <a:latin typeface="Arial" panose="020B0604020202020204" pitchFamily="34" charset="0"/>
                <a:cs typeface="Arial" panose="020B0604020202020204" pitchFamily="34" charset="0"/>
              </a:rPr>
              <a:t> River System Reconciliation Strategy)</a:t>
            </a:r>
            <a:r>
              <a:rPr lang="en-ZA" b="1" dirty="0">
                <a:solidFill>
                  <a:schemeClr val="bg1"/>
                </a:solidFill>
                <a:effectLst>
                  <a:outerShdw blurRad="38100" dist="38100" dir="2700000" algn="tl">
                    <a:srgbClr val="000000">
                      <a:alpha val="43137"/>
                    </a:srgbClr>
                  </a:outerShdw>
                </a:effectLst>
              </a:rPr>
              <a:t/>
            </a:r>
            <a:br>
              <a:rPr lang="en-ZA" b="1" dirty="0">
                <a:solidFill>
                  <a:schemeClr val="bg1"/>
                </a:solidFill>
                <a:effectLst>
                  <a:outerShdw blurRad="38100" dist="38100" dir="2700000" algn="tl">
                    <a:srgbClr val="000000">
                      <a:alpha val="43137"/>
                    </a:srgbClr>
                  </a:outerShdw>
                </a:effectLst>
              </a:rPr>
            </a:br>
            <a:r>
              <a:rPr lang="en-ZA" b="1" dirty="0"/>
              <a:t/>
            </a:r>
            <a:br>
              <a:rPr lang="en-ZA" b="1" dirty="0"/>
            </a:br>
            <a:r>
              <a:rPr lang="en-ZA" b="1" dirty="0"/>
              <a:t>Strategy Steering Committee Meeting </a:t>
            </a:r>
            <a:br>
              <a:rPr lang="en-ZA" b="1" dirty="0"/>
            </a:br>
            <a:r>
              <a:rPr lang="en-ZA" b="1" dirty="0" err="1"/>
              <a:t>StraSC</a:t>
            </a:r>
            <a:r>
              <a:rPr lang="en-ZA" b="1" dirty="0"/>
              <a:t> 5</a:t>
            </a:r>
            <a:r>
              <a:rPr dirty="0"/>
              <a:t/>
            </a:r>
            <a:br>
              <a:rPr dirty="0"/>
            </a:br>
            <a:r>
              <a:rPr lang="en-ZA" dirty="0"/>
              <a:t/>
            </a:r>
            <a:br>
              <a:rPr lang="en-ZA" dirty="0"/>
            </a:br>
            <a:r>
              <a:rPr lang="en-GB" sz="3200" b="1" dirty="0">
                <a:solidFill>
                  <a:schemeClr val="tx1"/>
                </a:solidFill>
              </a:rPr>
              <a:t>Item 2: </a:t>
            </a:r>
            <a:r>
              <a:rPr lang="en-ZA" sz="3200" b="1" dirty="0">
                <a:solidFill>
                  <a:schemeClr val="tx1"/>
                </a:solidFill>
              </a:rPr>
              <a:t>Attendance and Apologies</a:t>
            </a:r>
            <a:endParaRPr lang="en-ZA" sz="3200" b="1" dirty="0"/>
          </a:p>
        </p:txBody>
      </p:sp>
    </p:spTree>
    <p:extLst>
      <p:ext uri="{BB962C8B-B14F-4D97-AF65-F5344CB8AC3E}">
        <p14:creationId xmlns:p14="http://schemas.microsoft.com/office/powerpoint/2010/main" val="1961850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CROCODILE SYSTEM</a:t>
            </a:r>
          </a:p>
        </p:txBody>
      </p:sp>
      <p:pic>
        <p:nvPicPr>
          <p:cNvPr id="7" name="Picture 6">
            <a:extLst>
              <a:ext uri="{FF2B5EF4-FFF2-40B4-BE49-F238E27FC236}">
                <a16:creationId xmlns:a16="http://schemas.microsoft.com/office/drawing/2014/main" id="{D0A0BA10-E248-443C-9824-7D51174C8528}"/>
              </a:ext>
            </a:extLst>
          </p:cNvPr>
          <p:cNvPicPr>
            <a:picLocks noChangeAspect="1"/>
          </p:cNvPicPr>
          <p:nvPr/>
        </p:nvPicPr>
        <p:blipFill>
          <a:blip r:embed="rId2"/>
          <a:stretch>
            <a:fillRect/>
          </a:stretch>
        </p:blipFill>
        <p:spPr>
          <a:xfrm>
            <a:off x="879231" y="1430282"/>
            <a:ext cx="7134247" cy="5040000"/>
          </a:xfrm>
          <a:prstGeom prst="rect">
            <a:avLst/>
          </a:prstGeom>
        </p:spPr>
      </p:pic>
    </p:spTree>
    <p:extLst>
      <p:ext uri="{BB962C8B-B14F-4D97-AF65-F5344CB8AC3E}">
        <p14:creationId xmlns:p14="http://schemas.microsoft.com/office/powerpoint/2010/main" val="2521586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CROCODILE SYSTEM</a:t>
            </a:r>
          </a:p>
        </p:txBody>
      </p:sp>
      <p:pic>
        <p:nvPicPr>
          <p:cNvPr id="8" name="Picture 7">
            <a:extLst>
              <a:ext uri="{FF2B5EF4-FFF2-40B4-BE49-F238E27FC236}">
                <a16:creationId xmlns:a16="http://schemas.microsoft.com/office/drawing/2014/main" id="{F3226F57-7BC2-488C-8133-70BE2B36DFB1}"/>
              </a:ext>
            </a:extLst>
          </p:cNvPr>
          <p:cNvPicPr>
            <a:picLocks noChangeAspect="1"/>
          </p:cNvPicPr>
          <p:nvPr/>
        </p:nvPicPr>
        <p:blipFill>
          <a:blip r:embed="rId2"/>
          <a:stretch>
            <a:fillRect/>
          </a:stretch>
        </p:blipFill>
        <p:spPr>
          <a:xfrm>
            <a:off x="879231" y="1439709"/>
            <a:ext cx="7134247" cy="5040000"/>
          </a:xfrm>
          <a:prstGeom prst="rect">
            <a:avLst/>
          </a:prstGeom>
        </p:spPr>
      </p:pic>
    </p:spTree>
    <p:extLst>
      <p:ext uri="{BB962C8B-B14F-4D97-AF65-F5344CB8AC3E}">
        <p14:creationId xmlns:p14="http://schemas.microsoft.com/office/powerpoint/2010/main" val="3475401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879231" y="886120"/>
            <a:ext cx="8107819" cy="5584770"/>
          </a:xfrm>
          <a:prstGeom prst="rect">
            <a:avLst/>
          </a:prstGeom>
          <a:noFill/>
        </p:spPr>
      </p:pic>
      <p:sp>
        <p:nvSpPr>
          <p:cNvPr id="5" name="Title 1"/>
          <p:cNvSpPr txBox="1">
            <a:spLocks/>
          </p:cNvSpPr>
          <p:nvPr/>
        </p:nvSpPr>
        <p:spPr>
          <a:xfrm>
            <a:off x="879231" y="6897"/>
            <a:ext cx="7807569" cy="745263"/>
          </a:xfrm>
          <a:prstGeom prst="rect">
            <a:avLst/>
          </a:prstGeom>
        </p:spPr>
        <p:txBody>
          <a:bodyPr anchor="ctr" anchorCtr="0"/>
          <a:lstStyle>
            <a:lvl1pPr algn="l" defTabSz="457200" rtl="0" eaLnBrk="0" fontAlgn="base" hangingPunct="0">
              <a:spcBef>
                <a:spcPct val="0"/>
              </a:spcBef>
              <a:spcAft>
                <a:spcPct val="0"/>
              </a:spcAft>
              <a:defRPr lang="en-US" sz="2400" b="1" kern="1200" cap="all" baseline="0" dirty="0" smtClean="0">
                <a:solidFill>
                  <a:srgbClr val="000000"/>
                </a:solidFill>
                <a:latin typeface="Gill Sans"/>
                <a:ea typeface="+mn-ea"/>
                <a:cs typeface="Gill San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ZA" dirty="0"/>
              <a:t>CROCODILE SYSTEM</a:t>
            </a:r>
          </a:p>
        </p:txBody>
      </p:sp>
    </p:spTree>
    <p:extLst>
      <p:ext uri="{BB962C8B-B14F-4D97-AF65-F5344CB8AC3E}">
        <p14:creationId xmlns:p14="http://schemas.microsoft.com/office/powerpoint/2010/main" val="3493479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WHITE </a:t>
            </a:r>
            <a:r>
              <a:rPr lang="en-ZA" dirty="0" err="1"/>
              <a:t>RIVEr</a:t>
            </a:r>
            <a:r>
              <a:rPr lang="en-ZA" dirty="0"/>
              <a:t> SUB- SYSTEM</a:t>
            </a:r>
          </a:p>
        </p:txBody>
      </p:sp>
      <p:pic>
        <p:nvPicPr>
          <p:cNvPr id="6" name="Picture 2">
            <a:extLst>
              <a:ext uri="{FF2B5EF4-FFF2-40B4-BE49-F238E27FC236}">
                <a16:creationId xmlns:a16="http://schemas.microsoft.com/office/drawing/2014/main" id="{CC6B5E65-0D50-46DE-AB3D-4F5846E705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7217" y="1366649"/>
            <a:ext cx="6149566" cy="431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8955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WHITE </a:t>
            </a:r>
            <a:r>
              <a:rPr lang="en-ZA" dirty="0" err="1"/>
              <a:t>RIVEr</a:t>
            </a:r>
            <a:r>
              <a:rPr lang="en-ZA" dirty="0"/>
              <a:t> SUB- SYSTEM</a:t>
            </a:r>
          </a:p>
        </p:txBody>
      </p:sp>
      <p:pic>
        <p:nvPicPr>
          <p:cNvPr id="6" name="Picture 5">
            <a:extLst>
              <a:ext uri="{FF2B5EF4-FFF2-40B4-BE49-F238E27FC236}">
                <a16:creationId xmlns:a16="http://schemas.microsoft.com/office/drawing/2014/main" id="{3F21EBC4-4851-49A7-9238-98B54AB389E8}"/>
              </a:ext>
            </a:extLst>
          </p:cNvPr>
          <p:cNvPicPr>
            <a:picLocks noChangeAspect="1"/>
          </p:cNvPicPr>
          <p:nvPr/>
        </p:nvPicPr>
        <p:blipFill>
          <a:blip r:embed="rId2"/>
          <a:stretch>
            <a:fillRect/>
          </a:stretch>
        </p:blipFill>
        <p:spPr>
          <a:xfrm>
            <a:off x="184776" y="769281"/>
            <a:ext cx="4387224" cy="2880000"/>
          </a:xfrm>
          <a:prstGeom prst="rect">
            <a:avLst/>
          </a:prstGeom>
        </p:spPr>
      </p:pic>
      <p:pic>
        <p:nvPicPr>
          <p:cNvPr id="8" name="Picture 7">
            <a:extLst>
              <a:ext uri="{FF2B5EF4-FFF2-40B4-BE49-F238E27FC236}">
                <a16:creationId xmlns:a16="http://schemas.microsoft.com/office/drawing/2014/main" id="{0F9E68CB-6BB7-4EEC-A1AE-15FE5CB73D35}"/>
              </a:ext>
            </a:extLst>
          </p:cNvPr>
          <p:cNvPicPr>
            <a:picLocks noChangeAspect="1"/>
          </p:cNvPicPr>
          <p:nvPr/>
        </p:nvPicPr>
        <p:blipFill>
          <a:blip r:embed="rId3"/>
          <a:stretch>
            <a:fillRect/>
          </a:stretch>
        </p:blipFill>
        <p:spPr>
          <a:xfrm>
            <a:off x="0" y="3978000"/>
            <a:ext cx="4387224" cy="2880000"/>
          </a:xfrm>
          <a:prstGeom prst="rect">
            <a:avLst/>
          </a:prstGeom>
        </p:spPr>
      </p:pic>
      <p:pic>
        <p:nvPicPr>
          <p:cNvPr id="10" name="Picture 9">
            <a:extLst>
              <a:ext uri="{FF2B5EF4-FFF2-40B4-BE49-F238E27FC236}">
                <a16:creationId xmlns:a16="http://schemas.microsoft.com/office/drawing/2014/main" id="{4FDB783B-5C56-4C87-8283-AAA8532568AF}"/>
              </a:ext>
            </a:extLst>
          </p:cNvPr>
          <p:cNvPicPr>
            <a:picLocks noChangeAspect="1"/>
          </p:cNvPicPr>
          <p:nvPr/>
        </p:nvPicPr>
        <p:blipFill>
          <a:blip r:embed="rId4"/>
          <a:stretch>
            <a:fillRect/>
          </a:stretch>
        </p:blipFill>
        <p:spPr>
          <a:xfrm>
            <a:off x="4756778" y="3978000"/>
            <a:ext cx="4387224" cy="2880000"/>
          </a:xfrm>
          <a:prstGeom prst="rect">
            <a:avLst/>
          </a:prstGeom>
        </p:spPr>
      </p:pic>
      <p:pic>
        <p:nvPicPr>
          <p:cNvPr id="12" name="Picture 11">
            <a:extLst>
              <a:ext uri="{FF2B5EF4-FFF2-40B4-BE49-F238E27FC236}">
                <a16:creationId xmlns:a16="http://schemas.microsoft.com/office/drawing/2014/main" id="{FD1B7908-B888-4974-80D7-D9DB720AC4C7}"/>
              </a:ext>
            </a:extLst>
          </p:cNvPr>
          <p:cNvPicPr>
            <a:picLocks noChangeAspect="1"/>
          </p:cNvPicPr>
          <p:nvPr/>
        </p:nvPicPr>
        <p:blipFill>
          <a:blip r:embed="rId5"/>
          <a:stretch>
            <a:fillRect/>
          </a:stretch>
        </p:blipFill>
        <p:spPr>
          <a:xfrm>
            <a:off x="4756775" y="769281"/>
            <a:ext cx="4387225" cy="2978396"/>
          </a:xfrm>
          <a:prstGeom prst="rect">
            <a:avLst/>
          </a:prstGeom>
        </p:spPr>
      </p:pic>
    </p:spTree>
    <p:extLst>
      <p:ext uri="{BB962C8B-B14F-4D97-AF65-F5344CB8AC3E}">
        <p14:creationId xmlns:p14="http://schemas.microsoft.com/office/powerpoint/2010/main" val="6886377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SABIE-SAND SYSTEM: Yields</a:t>
            </a:r>
          </a:p>
        </p:txBody>
      </p:sp>
      <p:pic>
        <p:nvPicPr>
          <p:cNvPr id="3" name="Picture 2">
            <a:extLst>
              <a:ext uri="{FF2B5EF4-FFF2-40B4-BE49-F238E27FC236}">
                <a16:creationId xmlns:a16="http://schemas.microsoft.com/office/drawing/2014/main" id="{33C3A791-4A62-4861-948A-0D0E2FE50E04}"/>
              </a:ext>
            </a:extLst>
          </p:cNvPr>
          <p:cNvPicPr>
            <a:picLocks noChangeAspect="1"/>
          </p:cNvPicPr>
          <p:nvPr/>
        </p:nvPicPr>
        <p:blipFill>
          <a:blip r:embed="rId2"/>
          <a:stretch>
            <a:fillRect/>
          </a:stretch>
        </p:blipFill>
        <p:spPr>
          <a:xfrm>
            <a:off x="-15269" y="835269"/>
            <a:ext cx="8702069" cy="5040000"/>
          </a:xfrm>
          <a:prstGeom prst="rect">
            <a:avLst/>
          </a:prstGeom>
        </p:spPr>
      </p:pic>
    </p:spTree>
    <p:extLst>
      <p:ext uri="{BB962C8B-B14F-4D97-AF65-F5344CB8AC3E}">
        <p14:creationId xmlns:p14="http://schemas.microsoft.com/office/powerpoint/2010/main" val="21633435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SABIE-SAND SYSTEM</a:t>
            </a:r>
          </a:p>
        </p:txBody>
      </p:sp>
      <p:pic>
        <p:nvPicPr>
          <p:cNvPr id="6" name="Picture 5">
            <a:extLst>
              <a:ext uri="{FF2B5EF4-FFF2-40B4-BE49-F238E27FC236}">
                <a16:creationId xmlns:a16="http://schemas.microsoft.com/office/drawing/2014/main" id="{AF4EE07C-CCC1-4B57-89B6-073497353C43}"/>
              </a:ext>
            </a:extLst>
          </p:cNvPr>
          <p:cNvPicPr>
            <a:picLocks noChangeAspect="1"/>
          </p:cNvPicPr>
          <p:nvPr/>
        </p:nvPicPr>
        <p:blipFill>
          <a:blip r:embed="rId2"/>
          <a:stretch>
            <a:fillRect/>
          </a:stretch>
        </p:blipFill>
        <p:spPr>
          <a:xfrm>
            <a:off x="-15269" y="835269"/>
            <a:ext cx="8702069" cy="5040000"/>
          </a:xfrm>
          <a:prstGeom prst="rect">
            <a:avLst/>
          </a:prstGeom>
        </p:spPr>
      </p:pic>
    </p:spTree>
    <p:extLst>
      <p:ext uri="{BB962C8B-B14F-4D97-AF65-F5344CB8AC3E}">
        <p14:creationId xmlns:p14="http://schemas.microsoft.com/office/powerpoint/2010/main" val="9381023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SABIE-SAND SYSTEM</a:t>
            </a:r>
          </a:p>
        </p:txBody>
      </p:sp>
      <p:pic>
        <p:nvPicPr>
          <p:cNvPr id="7" name="Picture 6">
            <a:extLst>
              <a:ext uri="{FF2B5EF4-FFF2-40B4-BE49-F238E27FC236}">
                <a16:creationId xmlns:a16="http://schemas.microsoft.com/office/drawing/2014/main" id="{011A76C2-AF2E-45D7-A60F-F901CA0AA515}"/>
              </a:ext>
            </a:extLst>
          </p:cNvPr>
          <p:cNvPicPr>
            <a:picLocks noChangeAspect="1"/>
          </p:cNvPicPr>
          <p:nvPr/>
        </p:nvPicPr>
        <p:blipFill>
          <a:blip r:embed="rId2"/>
          <a:stretch>
            <a:fillRect/>
          </a:stretch>
        </p:blipFill>
        <p:spPr>
          <a:xfrm>
            <a:off x="-15269" y="835269"/>
            <a:ext cx="8702069" cy="5040000"/>
          </a:xfrm>
          <a:prstGeom prst="rect">
            <a:avLst/>
          </a:prstGeom>
        </p:spPr>
      </p:pic>
    </p:spTree>
    <p:extLst>
      <p:ext uri="{BB962C8B-B14F-4D97-AF65-F5344CB8AC3E}">
        <p14:creationId xmlns:p14="http://schemas.microsoft.com/office/powerpoint/2010/main" val="7970534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SABIE-SAND SYSTEM</a:t>
            </a:r>
          </a:p>
        </p:txBody>
      </p:sp>
      <p:pic>
        <p:nvPicPr>
          <p:cNvPr id="8" name="Picture 7">
            <a:extLst>
              <a:ext uri="{FF2B5EF4-FFF2-40B4-BE49-F238E27FC236}">
                <a16:creationId xmlns:a16="http://schemas.microsoft.com/office/drawing/2014/main" id="{3A3FB314-D4E5-411E-83A9-B19F586DE2BB}"/>
              </a:ext>
            </a:extLst>
          </p:cNvPr>
          <p:cNvPicPr>
            <a:picLocks noChangeAspect="1"/>
          </p:cNvPicPr>
          <p:nvPr/>
        </p:nvPicPr>
        <p:blipFill>
          <a:blip r:embed="rId2"/>
          <a:stretch>
            <a:fillRect/>
          </a:stretch>
        </p:blipFill>
        <p:spPr>
          <a:xfrm>
            <a:off x="879231" y="835269"/>
            <a:ext cx="7137455" cy="5040000"/>
          </a:xfrm>
          <a:prstGeom prst="rect">
            <a:avLst/>
          </a:prstGeom>
        </p:spPr>
      </p:pic>
    </p:spTree>
    <p:extLst>
      <p:ext uri="{BB962C8B-B14F-4D97-AF65-F5344CB8AC3E}">
        <p14:creationId xmlns:p14="http://schemas.microsoft.com/office/powerpoint/2010/main" val="28660814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6328" y="1908167"/>
            <a:ext cx="7077807" cy="1268051"/>
          </a:xfrm>
        </p:spPr>
        <p:txBody>
          <a:bodyPr/>
          <a:lstStyle/>
          <a:p>
            <a:r>
              <a:rPr lang="en-US" b="1" dirty="0">
                <a:latin typeface="Arial" panose="020B0604020202020204" pitchFamily="34" charset="0"/>
                <a:cs typeface="Arial" panose="020B0604020202020204" pitchFamily="34" charset="0"/>
              </a:rPr>
              <a:t>CONTINUATION OF WATER REQUIREMENTS AND AVAILABILITY RECONCILIATION STRATEGY FOR THE MBOMBELA MUNICIPAL AREA </a:t>
            </a:r>
            <a:br>
              <a:rPr lang="en-US" b="1"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(Crocodile </a:t>
            </a:r>
            <a:r>
              <a:rPr lang="en-US" dirty="0" err="1">
                <a:latin typeface="Arial" panose="020B0604020202020204" pitchFamily="34" charset="0"/>
                <a:cs typeface="Arial" panose="020B0604020202020204" pitchFamily="34" charset="0"/>
              </a:rPr>
              <a:t>Sabie</a:t>
            </a:r>
            <a:r>
              <a:rPr lang="en-US" dirty="0">
                <a:latin typeface="Arial" panose="020B0604020202020204" pitchFamily="34" charset="0"/>
                <a:cs typeface="Arial" panose="020B0604020202020204" pitchFamily="34" charset="0"/>
              </a:rPr>
              <a:t> River System Reconciliation Strategy)</a:t>
            </a:r>
            <a:r>
              <a:rPr lang="en-ZA" b="1" dirty="0">
                <a:solidFill>
                  <a:schemeClr val="bg1"/>
                </a:solidFill>
                <a:effectLst>
                  <a:outerShdw blurRad="38100" dist="38100" dir="2700000" algn="tl">
                    <a:srgbClr val="000000">
                      <a:alpha val="43137"/>
                    </a:srgbClr>
                  </a:outerShdw>
                </a:effectLst>
              </a:rPr>
              <a:t/>
            </a:r>
            <a:br>
              <a:rPr lang="en-ZA" b="1" dirty="0">
                <a:solidFill>
                  <a:schemeClr val="bg1"/>
                </a:solidFill>
                <a:effectLst>
                  <a:outerShdw blurRad="38100" dist="38100" dir="2700000" algn="tl">
                    <a:srgbClr val="000000">
                      <a:alpha val="43137"/>
                    </a:srgbClr>
                  </a:outerShdw>
                </a:effectLst>
              </a:rPr>
            </a:br>
            <a:r>
              <a:rPr lang="en-ZA" b="1" dirty="0"/>
              <a:t/>
            </a:r>
            <a:br>
              <a:rPr lang="en-ZA" b="1" dirty="0"/>
            </a:br>
            <a:r>
              <a:rPr lang="en-ZA" b="1" dirty="0"/>
              <a:t>Strategy Steering Committee Meeting </a:t>
            </a:r>
            <a:br>
              <a:rPr lang="en-ZA" b="1" dirty="0"/>
            </a:br>
            <a:r>
              <a:rPr lang="en-ZA" b="1" dirty="0" err="1"/>
              <a:t>StraSC</a:t>
            </a:r>
            <a:r>
              <a:rPr lang="en-ZA" b="1" dirty="0"/>
              <a:t> 5</a:t>
            </a:r>
            <a:r>
              <a:rPr dirty="0"/>
              <a:t/>
            </a:r>
            <a:br>
              <a:rPr dirty="0"/>
            </a:br>
            <a:r>
              <a:rPr lang="en-ZA" dirty="0"/>
              <a:t/>
            </a:r>
            <a:br>
              <a:rPr lang="en-ZA" dirty="0"/>
            </a:br>
            <a:r>
              <a:rPr lang="en-GB" sz="3200" b="1" dirty="0">
                <a:solidFill>
                  <a:schemeClr val="tx1"/>
                </a:solidFill>
              </a:rPr>
              <a:t>Item 8: </a:t>
            </a:r>
            <a:r>
              <a:rPr lang="en-ZA" sz="3200" b="1" dirty="0">
                <a:solidFill>
                  <a:schemeClr val="tx1"/>
                </a:solidFill>
              </a:rPr>
              <a:t>Proposed Action Plan</a:t>
            </a:r>
            <a:br>
              <a:rPr lang="en-ZA" sz="3200" b="1" dirty="0">
                <a:solidFill>
                  <a:schemeClr val="tx1"/>
                </a:solidFill>
              </a:rPr>
            </a:br>
            <a:endParaRPr lang="en-ZA" sz="3200" b="1" dirty="0"/>
          </a:p>
        </p:txBody>
      </p:sp>
    </p:spTree>
    <p:extLst>
      <p:ext uri="{BB962C8B-B14F-4D97-AF65-F5344CB8AC3E}">
        <p14:creationId xmlns:p14="http://schemas.microsoft.com/office/powerpoint/2010/main" val="836673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6328" y="1908167"/>
            <a:ext cx="7077807" cy="1268051"/>
          </a:xfrm>
        </p:spPr>
        <p:txBody>
          <a:bodyPr/>
          <a:lstStyle/>
          <a:p>
            <a:r>
              <a:rPr lang="en-US" b="1" dirty="0">
                <a:latin typeface="Arial" panose="020B0604020202020204" pitchFamily="34" charset="0"/>
                <a:cs typeface="Arial" panose="020B0604020202020204" pitchFamily="34" charset="0"/>
              </a:rPr>
              <a:t>CONTINUATION OF WATER REQUIREMENTS AND AVAILABILITY RECONCILIATION STRATEGY FOR THE MBOMBELA MUNICIPAL AREA </a:t>
            </a:r>
            <a:br>
              <a:rPr lang="en-US" b="1"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(Crocodile </a:t>
            </a:r>
            <a:r>
              <a:rPr lang="en-US" dirty="0" err="1">
                <a:latin typeface="Arial" panose="020B0604020202020204" pitchFamily="34" charset="0"/>
                <a:cs typeface="Arial" panose="020B0604020202020204" pitchFamily="34" charset="0"/>
              </a:rPr>
              <a:t>Sabie</a:t>
            </a:r>
            <a:r>
              <a:rPr lang="en-US" dirty="0">
                <a:latin typeface="Arial" panose="020B0604020202020204" pitchFamily="34" charset="0"/>
                <a:cs typeface="Arial" panose="020B0604020202020204" pitchFamily="34" charset="0"/>
              </a:rPr>
              <a:t> River System Reconciliation Strategy)</a:t>
            </a:r>
            <a:r>
              <a:rPr lang="en-ZA" b="1" dirty="0">
                <a:solidFill>
                  <a:schemeClr val="bg1"/>
                </a:solidFill>
                <a:effectLst>
                  <a:outerShdw blurRad="38100" dist="38100" dir="2700000" algn="tl">
                    <a:srgbClr val="000000">
                      <a:alpha val="43137"/>
                    </a:srgbClr>
                  </a:outerShdw>
                </a:effectLst>
              </a:rPr>
              <a:t/>
            </a:r>
            <a:br>
              <a:rPr lang="en-ZA" b="1" dirty="0">
                <a:solidFill>
                  <a:schemeClr val="bg1"/>
                </a:solidFill>
                <a:effectLst>
                  <a:outerShdw blurRad="38100" dist="38100" dir="2700000" algn="tl">
                    <a:srgbClr val="000000">
                      <a:alpha val="43137"/>
                    </a:srgbClr>
                  </a:outerShdw>
                </a:effectLst>
              </a:rPr>
            </a:br>
            <a:r>
              <a:rPr lang="en-ZA" b="1" dirty="0"/>
              <a:t/>
            </a:r>
            <a:br>
              <a:rPr lang="en-ZA" b="1" dirty="0"/>
            </a:br>
            <a:r>
              <a:rPr lang="en-ZA" b="1" dirty="0"/>
              <a:t>Strategy Steering Committee Meeting </a:t>
            </a:r>
            <a:br>
              <a:rPr lang="en-ZA" b="1" dirty="0"/>
            </a:br>
            <a:r>
              <a:rPr lang="en-ZA" b="1" dirty="0" err="1"/>
              <a:t>StraSC</a:t>
            </a:r>
            <a:r>
              <a:rPr lang="en-ZA" b="1" dirty="0"/>
              <a:t> 5</a:t>
            </a:r>
            <a:r>
              <a:rPr dirty="0"/>
              <a:t/>
            </a:r>
            <a:br>
              <a:rPr dirty="0"/>
            </a:br>
            <a:r>
              <a:rPr lang="en-ZA" dirty="0"/>
              <a:t/>
            </a:r>
            <a:br>
              <a:rPr lang="en-ZA" dirty="0"/>
            </a:br>
            <a:r>
              <a:rPr lang="en-GB" sz="3200" b="1" dirty="0">
                <a:solidFill>
                  <a:schemeClr val="tx1"/>
                </a:solidFill>
              </a:rPr>
              <a:t>Item 3: Acceptance of Agenda</a:t>
            </a:r>
            <a:endParaRPr lang="en-ZA" sz="3200" b="1" dirty="0"/>
          </a:p>
        </p:txBody>
      </p:sp>
    </p:spTree>
    <p:extLst>
      <p:ext uri="{BB962C8B-B14F-4D97-AF65-F5344CB8AC3E}">
        <p14:creationId xmlns:p14="http://schemas.microsoft.com/office/powerpoint/2010/main" val="31259277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PROPOSED ACTION PLAN</a:t>
            </a:r>
          </a:p>
        </p:txBody>
      </p:sp>
      <p:sp>
        <p:nvSpPr>
          <p:cNvPr id="3" name="Content Placeholder 2"/>
          <p:cNvSpPr>
            <a:spLocks noGrp="1"/>
          </p:cNvSpPr>
          <p:nvPr>
            <p:ph idx="1"/>
          </p:nvPr>
        </p:nvSpPr>
        <p:spPr>
          <a:xfrm>
            <a:off x="896816" y="835269"/>
            <a:ext cx="8247184" cy="5387608"/>
          </a:xfrm>
        </p:spPr>
        <p:txBody>
          <a:bodyPr/>
          <a:lstStyle/>
          <a:p>
            <a:pPr marL="342900" indent="-342900">
              <a:buFont typeface="Arial" panose="020B0604020202020204" pitchFamily="34" charset="0"/>
              <a:buChar char="•"/>
            </a:pPr>
            <a:r>
              <a:rPr lang="en-ZA" dirty="0"/>
              <a:t>INSTITUTIONAL RESPONSIBILITY</a:t>
            </a:r>
          </a:p>
          <a:p>
            <a:pPr marL="703262" lvl="4" indent="-342900">
              <a:lnSpc>
                <a:spcPct val="150000"/>
              </a:lnSpc>
            </a:pPr>
            <a:r>
              <a:rPr lang="en-ZA" dirty="0" err="1"/>
              <a:t>DWS</a:t>
            </a:r>
            <a:endParaRPr lang="en-ZA" dirty="0"/>
          </a:p>
          <a:p>
            <a:pPr marL="703262" lvl="4" indent="-342900">
              <a:lnSpc>
                <a:spcPct val="150000"/>
              </a:lnSpc>
            </a:pPr>
            <a:r>
              <a:rPr lang="en-ZA" dirty="0"/>
              <a:t>CMA</a:t>
            </a:r>
          </a:p>
          <a:p>
            <a:pPr marL="703262" lvl="4" indent="-342900">
              <a:lnSpc>
                <a:spcPct val="150000"/>
              </a:lnSpc>
            </a:pPr>
            <a:r>
              <a:rPr lang="en-ZA" dirty="0"/>
              <a:t>Municipalities</a:t>
            </a:r>
          </a:p>
          <a:p>
            <a:pPr marL="703262" lvl="4" indent="-342900">
              <a:lnSpc>
                <a:spcPct val="150000"/>
              </a:lnSpc>
            </a:pPr>
            <a:r>
              <a:rPr lang="en-ZA" dirty="0"/>
              <a:t>Other</a:t>
            </a:r>
          </a:p>
          <a:p>
            <a:pPr marL="342900" indent="-342900">
              <a:buFont typeface="Arial" panose="020B0604020202020204" pitchFamily="34" charset="0"/>
              <a:buChar char="•"/>
            </a:pPr>
            <a:r>
              <a:rPr lang="en-ZA" dirty="0"/>
              <a:t>TIME FRAMES</a:t>
            </a:r>
          </a:p>
          <a:p>
            <a:pPr marL="342900" indent="-342900">
              <a:buFont typeface="Arial" panose="020B0604020202020204" pitchFamily="34" charset="0"/>
              <a:buChar char="•"/>
            </a:pPr>
            <a:endParaRPr lang="en-ZA" dirty="0"/>
          </a:p>
          <a:p>
            <a:pPr marL="342900" indent="-342900"/>
            <a:endParaRPr lang="en-ZA" dirty="0"/>
          </a:p>
        </p:txBody>
      </p:sp>
    </p:spTree>
    <p:extLst>
      <p:ext uri="{BB962C8B-B14F-4D97-AF65-F5344CB8AC3E}">
        <p14:creationId xmlns:p14="http://schemas.microsoft.com/office/powerpoint/2010/main" val="30265539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48463446"/>
              </p:ext>
            </p:extLst>
          </p:nvPr>
        </p:nvGraphicFramePr>
        <p:xfrm>
          <a:off x="226947" y="1104765"/>
          <a:ext cx="8624821" cy="3352800"/>
        </p:xfrm>
        <a:graphic>
          <a:graphicData uri="http://schemas.openxmlformats.org/drawingml/2006/table">
            <a:tbl>
              <a:tblPr firstRow="1" firstCol="1" bandRow="1" bandCol="1">
                <a:tableStyleId>{5C22544A-7EE6-4342-B048-85BDC9FD1C3A}</a:tableStyleId>
              </a:tblPr>
              <a:tblGrid>
                <a:gridCol w="1471019">
                  <a:extLst>
                    <a:ext uri="{9D8B030D-6E8A-4147-A177-3AD203B41FA5}">
                      <a16:colId xmlns:a16="http://schemas.microsoft.com/office/drawing/2014/main" val="20000"/>
                    </a:ext>
                  </a:extLst>
                </a:gridCol>
                <a:gridCol w="1838220">
                  <a:extLst>
                    <a:ext uri="{9D8B030D-6E8A-4147-A177-3AD203B41FA5}">
                      <a16:colId xmlns:a16="http://schemas.microsoft.com/office/drawing/2014/main" val="20002"/>
                    </a:ext>
                  </a:extLst>
                </a:gridCol>
                <a:gridCol w="1829508">
                  <a:extLst>
                    <a:ext uri="{9D8B030D-6E8A-4147-A177-3AD203B41FA5}">
                      <a16:colId xmlns:a16="http://schemas.microsoft.com/office/drawing/2014/main" val="20003"/>
                    </a:ext>
                  </a:extLst>
                </a:gridCol>
                <a:gridCol w="1743037">
                  <a:extLst>
                    <a:ext uri="{9D8B030D-6E8A-4147-A177-3AD203B41FA5}">
                      <a16:colId xmlns:a16="http://schemas.microsoft.com/office/drawing/2014/main" val="20004"/>
                    </a:ext>
                  </a:extLst>
                </a:gridCol>
                <a:gridCol w="1743037">
                  <a:extLst>
                    <a:ext uri="{9D8B030D-6E8A-4147-A177-3AD203B41FA5}">
                      <a16:colId xmlns:a16="http://schemas.microsoft.com/office/drawing/2014/main" val="2852148154"/>
                    </a:ext>
                  </a:extLst>
                </a:gridCol>
              </a:tblGrid>
              <a:tr h="67289">
                <a:tc>
                  <a:txBody>
                    <a:bodyPr/>
                    <a:lstStyle/>
                    <a:p>
                      <a:pPr algn="ctr">
                        <a:spcBef>
                          <a:spcPts val="200"/>
                        </a:spcBef>
                        <a:spcAft>
                          <a:spcPts val="200"/>
                        </a:spcAft>
                      </a:pPr>
                      <a:r>
                        <a:rPr lang="en-US" sz="1400" dirty="0">
                          <a:effectLst/>
                        </a:rPr>
                        <a:t>Intervention</a:t>
                      </a:r>
                      <a:endParaRPr lang="en-ZA"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140" marR="15140" marT="0" marB="0" anchor="ctr"/>
                </a:tc>
                <a:tc>
                  <a:txBody>
                    <a:bodyPr/>
                    <a:lstStyle/>
                    <a:p>
                      <a:pPr algn="ctr">
                        <a:spcBef>
                          <a:spcPts val="200"/>
                        </a:spcBef>
                        <a:spcAft>
                          <a:spcPts val="200"/>
                        </a:spcAft>
                      </a:pPr>
                      <a:r>
                        <a:rPr lang="en-US" sz="1400" dirty="0">
                          <a:effectLst/>
                        </a:rPr>
                        <a:t>Primary Responsibility</a:t>
                      </a:r>
                      <a:endParaRPr lang="en-ZA"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140" marR="15140" marT="0" marB="0" anchor="ctr"/>
                </a:tc>
                <a:tc>
                  <a:txBody>
                    <a:bodyPr/>
                    <a:lstStyle/>
                    <a:p>
                      <a:pPr algn="ctr">
                        <a:spcBef>
                          <a:spcPts val="200"/>
                        </a:spcBef>
                        <a:spcAft>
                          <a:spcPts val="200"/>
                        </a:spcAft>
                      </a:pPr>
                      <a:r>
                        <a:rPr lang="en-US" sz="1400" dirty="0">
                          <a:effectLst/>
                        </a:rPr>
                        <a:t>Comments</a:t>
                      </a:r>
                      <a:endParaRPr lang="en-ZA"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140" marR="15140" marT="0" marB="0" anchor="ctr"/>
                </a:tc>
                <a:tc>
                  <a:txBody>
                    <a:bodyPr/>
                    <a:lstStyle/>
                    <a:p>
                      <a:pPr algn="ctr">
                        <a:spcBef>
                          <a:spcPts val="200"/>
                        </a:spcBef>
                        <a:spcAft>
                          <a:spcPts val="200"/>
                        </a:spcAft>
                      </a:pPr>
                      <a:r>
                        <a:rPr lang="en-US" sz="1400" dirty="0">
                          <a:effectLst/>
                        </a:rPr>
                        <a:t>Target Date (priority)</a:t>
                      </a:r>
                      <a:endParaRPr lang="en-ZA"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140" marR="15140" marT="0" marB="0" anchor="ctr"/>
                </a:tc>
                <a:tc>
                  <a:txBody>
                    <a:bodyPr/>
                    <a:lstStyle/>
                    <a:p>
                      <a:pPr algn="ctr">
                        <a:spcBef>
                          <a:spcPts val="200"/>
                        </a:spcBef>
                        <a:spcAft>
                          <a:spcPts val="200"/>
                        </a:spcAft>
                      </a:pPr>
                      <a:r>
                        <a:rPr lang="en-US" sz="1400" b="1" dirty="0">
                          <a:effectLst/>
                          <a:latin typeface="+mn-lt"/>
                          <a:ea typeface="Times New Roman" panose="02020603050405020304" pitchFamily="18" charset="0"/>
                          <a:cs typeface="Times New Roman" panose="02020603050405020304" pitchFamily="18" charset="0"/>
                        </a:rPr>
                        <a:t>Savings Target</a:t>
                      </a:r>
                      <a:endParaRPr lang="en-ZA" sz="1400" b="1" dirty="0">
                        <a:effectLst/>
                        <a:latin typeface="+mn-lt"/>
                        <a:ea typeface="Times New Roman" panose="02020603050405020304" pitchFamily="18" charset="0"/>
                        <a:cs typeface="Times New Roman" panose="02020603050405020304" pitchFamily="18" charset="0"/>
                      </a:endParaRPr>
                    </a:p>
                  </a:txBody>
                  <a:tcPr marL="15140" marR="15140" marT="0" marB="0" anchor="ctr"/>
                </a:tc>
                <a:extLst>
                  <a:ext uri="{0D108BD9-81ED-4DB2-BD59-A6C34878D82A}">
                    <a16:rowId xmlns:a16="http://schemas.microsoft.com/office/drawing/2014/main" val="10000"/>
                  </a:ext>
                </a:extLst>
              </a:tr>
              <a:tr h="515880">
                <a:tc>
                  <a:txBody>
                    <a:bodyPr/>
                    <a:lstStyle/>
                    <a:p>
                      <a:pPr algn="ctr">
                        <a:spcBef>
                          <a:spcPts val="200"/>
                        </a:spcBef>
                        <a:spcAft>
                          <a:spcPts val="200"/>
                        </a:spcAft>
                      </a:pPr>
                      <a:r>
                        <a:rPr lang="en-US" sz="1400" dirty="0">
                          <a:effectLst/>
                        </a:rPr>
                        <a:t>WCWDM</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140" marR="15140" marT="0" marB="0" anchor="ctr"/>
                </a:tc>
                <a:tc>
                  <a:txBody>
                    <a:bodyPr/>
                    <a:lstStyle/>
                    <a:p>
                      <a:pPr algn="ctr">
                        <a:spcBef>
                          <a:spcPts val="200"/>
                        </a:spcBef>
                        <a:spcAft>
                          <a:spcPts val="200"/>
                        </a:spcAft>
                      </a:pPr>
                      <a:r>
                        <a:rPr lang="en-US" sz="1400" dirty="0">
                          <a:effectLst/>
                        </a:rPr>
                        <a:t>Local Municipalities: </a:t>
                      </a:r>
                      <a:endParaRPr lang="en-ZA" sz="1400" dirty="0">
                        <a:effectLst/>
                      </a:endParaRPr>
                    </a:p>
                    <a:p>
                      <a:pPr algn="ctr">
                        <a:spcBef>
                          <a:spcPts val="200"/>
                        </a:spcBef>
                        <a:spcAft>
                          <a:spcPts val="200"/>
                        </a:spcAft>
                      </a:pPr>
                      <a:r>
                        <a:rPr lang="en-US" sz="1400" dirty="0">
                          <a:effectLst/>
                        </a:rPr>
                        <a:t>City of Mbombela LM, Bushbuckridge LM,</a:t>
                      </a:r>
                      <a:endParaRPr lang="en-ZA" sz="1400" dirty="0">
                        <a:effectLst/>
                      </a:endParaRPr>
                    </a:p>
                    <a:p>
                      <a:pPr algn="ctr">
                        <a:spcBef>
                          <a:spcPts val="200"/>
                        </a:spcBef>
                        <a:spcAft>
                          <a:spcPts val="200"/>
                        </a:spcAft>
                      </a:pPr>
                      <a:r>
                        <a:rPr lang="en-GB" sz="1400" dirty="0" err="1">
                          <a:effectLst/>
                        </a:rPr>
                        <a:t>Emakhazeni</a:t>
                      </a:r>
                      <a:r>
                        <a:rPr lang="en-GB" sz="1400" dirty="0">
                          <a:effectLst/>
                        </a:rPr>
                        <a:t> LM, </a:t>
                      </a:r>
                      <a:endParaRPr lang="en-ZA" sz="1400" dirty="0">
                        <a:effectLst/>
                      </a:endParaRPr>
                    </a:p>
                    <a:p>
                      <a:pPr algn="ctr">
                        <a:spcBef>
                          <a:spcPts val="200"/>
                        </a:spcBef>
                        <a:spcAft>
                          <a:spcPts val="200"/>
                        </a:spcAft>
                      </a:pPr>
                      <a:r>
                        <a:rPr lang="en-GB" sz="1400" dirty="0" err="1">
                          <a:effectLst/>
                        </a:rPr>
                        <a:t>Thaba</a:t>
                      </a:r>
                      <a:r>
                        <a:rPr lang="en-GB" sz="1400" dirty="0">
                          <a:effectLst/>
                        </a:rPr>
                        <a:t> </a:t>
                      </a:r>
                      <a:r>
                        <a:rPr lang="en-GB" sz="1400" dirty="0" err="1">
                          <a:effectLst/>
                        </a:rPr>
                        <a:t>Chweu</a:t>
                      </a:r>
                      <a:r>
                        <a:rPr lang="en-GB" sz="1400" dirty="0">
                          <a:effectLst/>
                        </a:rPr>
                        <a:t> LM </a:t>
                      </a:r>
                      <a:endParaRPr lang="en-ZA" sz="1400" dirty="0">
                        <a:effectLst/>
                      </a:endParaRPr>
                    </a:p>
                    <a:p>
                      <a:pPr algn="ctr">
                        <a:spcBef>
                          <a:spcPts val="200"/>
                        </a:spcBef>
                        <a:spcAft>
                          <a:spcPts val="200"/>
                        </a:spcAft>
                      </a:pPr>
                      <a:r>
                        <a:rPr lang="en-GB" sz="1400" dirty="0">
                          <a:effectLst/>
                        </a:rPr>
                        <a:t>Nkomazi LM </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140" marR="15140" marT="0" marB="0" anchor="ctr"/>
                </a:tc>
                <a:tc>
                  <a:txBody>
                    <a:bodyPr/>
                    <a:lstStyle/>
                    <a:p>
                      <a:pPr algn="ctr">
                        <a:spcBef>
                          <a:spcPts val="200"/>
                        </a:spcBef>
                        <a:spcAft>
                          <a:spcPts val="200"/>
                        </a:spcAft>
                      </a:pPr>
                      <a:r>
                        <a:rPr lang="en-US" sz="1400" dirty="0">
                          <a:effectLst/>
                        </a:rPr>
                        <a:t>Bushbuckridge LM to </a:t>
                      </a:r>
                      <a:r>
                        <a:rPr lang="en-US" sz="1400" dirty="0" err="1">
                          <a:effectLst/>
                        </a:rPr>
                        <a:t>finalise</a:t>
                      </a:r>
                      <a:r>
                        <a:rPr lang="en-US" sz="1400" dirty="0">
                          <a:effectLst/>
                        </a:rPr>
                        <a:t> process to appoint service provider to assist with WCWDM activities</a:t>
                      </a:r>
                      <a:endParaRPr lang="en-ZA" sz="1400" dirty="0">
                        <a:effectLst/>
                      </a:endParaRPr>
                    </a:p>
                    <a:p>
                      <a:pPr algn="ctr">
                        <a:spcBef>
                          <a:spcPts val="200"/>
                        </a:spcBef>
                        <a:spcAft>
                          <a:spcPts val="200"/>
                        </a:spcAft>
                      </a:pPr>
                      <a:r>
                        <a:rPr lang="en-US" sz="1400" dirty="0">
                          <a:effectLst/>
                        </a:rPr>
                        <a:t> </a:t>
                      </a:r>
                      <a:endParaRPr lang="en-ZA" sz="1400" dirty="0">
                        <a:effectLst/>
                      </a:endParaRPr>
                    </a:p>
                    <a:p>
                      <a:pPr algn="ctr">
                        <a:spcBef>
                          <a:spcPts val="200"/>
                        </a:spcBef>
                        <a:spcAft>
                          <a:spcPts val="200"/>
                        </a:spcAft>
                      </a:pPr>
                      <a:r>
                        <a:rPr lang="en-US" sz="1400" dirty="0">
                          <a:effectLst/>
                        </a:rPr>
                        <a:t>City of Mbombela to continue with and increase existing WCWDM </a:t>
                      </a:r>
                      <a:r>
                        <a:rPr lang="en-US" sz="1400" dirty="0" err="1">
                          <a:effectLst/>
                        </a:rPr>
                        <a:t>programme</a:t>
                      </a:r>
                      <a:r>
                        <a:rPr lang="en-US" sz="1400" dirty="0">
                          <a:effectLst/>
                        </a:rPr>
                        <a:t> </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140" marR="15140" marT="0" marB="0" anchor="ctr"/>
                </a:tc>
                <a:tc>
                  <a:txBody>
                    <a:bodyPr/>
                    <a:lstStyle/>
                    <a:p>
                      <a:pPr algn="ctr">
                        <a:spcBef>
                          <a:spcPts val="200"/>
                        </a:spcBef>
                        <a:spcAft>
                          <a:spcPts val="200"/>
                        </a:spcAft>
                      </a:pPr>
                      <a:r>
                        <a:rPr lang="en-US" sz="1400" dirty="0">
                          <a:effectLst/>
                        </a:rPr>
                        <a:t>High priority, implementation to continue/start immediately</a:t>
                      </a:r>
                      <a:endParaRPr lang="en-ZA" sz="1400" dirty="0">
                        <a:effectLst/>
                      </a:endParaRPr>
                    </a:p>
                    <a:p>
                      <a:pPr algn="ctr">
                        <a:spcBef>
                          <a:spcPts val="200"/>
                        </a:spcBef>
                        <a:spcAft>
                          <a:spcPts val="200"/>
                        </a:spcAft>
                      </a:pPr>
                      <a:r>
                        <a:rPr lang="en-US" sz="1400" dirty="0">
                          <a:effectLst/>
                        </a:rPr>
                        <a:t> </a:t>
                      </a:r>
                      <a:endParaRPr lang="en-ZA" sz="1400" dirty="0">
                        <a:effectLst/>
                      </a:endParaRPr>
                    </a:p>
                  </a:txBody>
                  <a:tcPr marL="15140" marR="15140" marT="0" marB="0" anchor="ctr"/>
                </a:tc>
                <a:tc>
                  <a:txBody>
                    <a:bodyPr/>
                    <a:lstStyle/>
                    <a:p>
                      <a:pPr algn="ctr">
                        <a:spcBef>
                          <a:spcPts val="200"/>
                        </a:spcBef>
                        <a:spcAft>
                          <a:spcPts val="200"/>
                        </a:spcAft>
                      </a:pPr>
                      <a:r>
                        <a:rPr lang="en-US" sz="1400" dirty="0">
                          <a:effectLst/>
                          <a:latin typeface="+mn-lt"/>
                          <a:ea typeface="Times New Roman" panose="02020603050405020304" pitchFamily="18" charset="0"/>
                          <a:cs typeface="Times New Roman" panose="02020603050405020304" pitchFamily="18" charset="0"/>
                        </a:rPr>
                        <a:t>Mbombela: 6.1 million m</a:t>
                      </a:r>
                      <a:r>
                        <a:rPr lang="en-US" sz="1400" baseline="30000" dirty="0">
                          <a:effectLst/>
                          <a:latin typeface="+mn-lt"/>
                          <a:ea typeface="Times New Roman" panose="02020603050405020304" pitchFamily="18" charset="0"/>
                          <a:cs typeface="Times New Roman" panose="02020603050405020304" pitchFamily="18" charset="0"/>
                        </a:rPr>
                        <a:t>3</a:t>
                      </a:r>
                      <a:r>
                        <a:rPr lang="en-US" sz="1400" dirty="0">
                          <a:effectLst/>
                          <a:latin typeface="+mn-lt"/>
                          <a:ea typeface="Times New Roman" panose="02020603050405020304" pitchFamily="18" charset="0"/>
                          <a:cs typeface="Times New Roman" panose="02020603050405020304" pitchFamily="18" charset="0"/>
                        </a:rPr>
                        <a:t>/a by 2025</a:t>
                      </a:r>
                    </a:p>
                    <a:p>
                      <a:pPr algn="ctr">
                        <a:spcBef>
                          <a:spcPts val="200"/>
                        </a:spcBef>
                        <a:spcAft>
                          <a:spcPts val="200"/>
                        </a:spcAft>
                      </a:pPr>
                      <a:endParaRPr lang="en-US" sz="1400" dirty="0">
                        <a:effectLst/>
                        <a:latin typeface="+mn-lt"/>
                        <a:ea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0000"/>
                        </a:lnSpc>
                        <a:spcBef>
                          <a:spcPts val="200"/>
                        </a:spcBef>
                        <a:spcAft>
                          <a:spcPts val="200"/>
                        </a:spcAft>
                        <a:buClrTx/>
                        <a:buSzTx/>
                        <a:buFontTx/>
                        <a:buNone/>
                        <a:tabLst/>
                        <a:defRPr/>
                      </a:pPr>
                      <a:r>
                        <a:rPr lang="en-US" sz="1400" dirty="0">
                          <a:effectLst/>
                          <a:latin typeface="+mn-lt"/>
                          <a:ea typeface="Times New Roman" panose="02020603050405020304" pitchFamily="18" charset="0"/>
                          <a:cs typeface="Times New Roman" panose="02020603050405020304" pitchFamily="18" charset="0"/>
                        </a:rPr>
                        <a:t>Bushbuckridge: 7 million m</a:t>
                      </a:r>
                      <a:r>
                        <a:rPr lang="en-US" sz="1400" baseline="30000" dirty="0">
                          <a:effectLst/>
                          <a:latin typeface="+mn-lt"/>
                          <a:ea typeface="Times New Roman" panose="02020603050405020304" pitchFamily="18" charset="0"/>
                          <a:cs typeface="Times New Roman" panose="02020603050405020304" pitchFamily="18" charset="0"/>
                        </a:rPr>
                        <a:t>3</a:t>
                      </a:r>
                      <a:r>
                        <a:rPr lang="en-US" sz="1400" dirty="0">
                          <a:effectLst/>
                          <a:latin typeface="+mn-lt"/>
                          <a:ea typeface="Times New Roman" panose="02020603050405020304" pitchFamily="18" charset="0"/>
                          <a:cs typeface="Times New Roman" panose="02020603050405020304" pitchFamily="18" charset="0"/>
                        </a:rPr>
                        <a:t>/a by 2025</a:t>
                      </a:r>
                    </a:p>
                  </a:txBody>
                  <a:tcPr marL="15140" marR="15140" marT="0" marB="0" anchor="ctr"/>
                </a:tc>
                <a:extLst>
                  <a:ext uri="{0D108BD9-81ED-4DB2-BD59-A6C34878D82A}">
                    <a16:rowId xmlns:a16="http://schemas.microsoft.com/office/drawing/2014/main" val="10001"/>
                  </a:ext>
                </a:extLst>
              </a:tr>
              <a:tr h="134577">
                <a:tc>
                  <a:txBody>
                    <a:bodyPr/>
                    <a:lstStyle/>
                    <a:p>
                      <a:pPr algn="ctr">
                        <a:spcBef>
                          <a:spcPts val="200"/>
                        </a:spcBef>
                        <a:spcAft>
                          <a:spcPts val="200"/>
                        </a:spcAft>
                      </a:pPr>
                      <a:r>
                        <a:rPr lang="en-US" sz="1400">
                          <a:effectLst/>
                        </a:rPr>
                        <a:t>Reduce canal losses</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15140" marR="15140" marT="0" marB="0" anchor="ctr"/>
                </a:tc>
                <a:tc>
                  <a:txBody>
                    <a:bodyPr/>
                    <a:lstStyle/>
                    <a:p>
                      <a:pPr algn="ctr">
                        <a:spcBef>
                          <a:spcPts val="200"/>
                        </a:spcBef>
                        <a:spcAft>
                          <a:spcPts val="200"/>
                        </a:spcAft>
                      </a:pPr>
                      <a:r>
                        <a:rPr lang="en-US" sz="1400" dirty="0">
                          <a:effectLst/>
                        </a:rPr>
                        <a:t>City of Mbombela LM</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140" marR="15140" marT="0" marB="0" anchor="ctr"/>
                </a:tc>
                <a:tc>
                  <a:txBody>
                    <a:bodyPr/>
                    <a:lstStyle/>
                    <a:p>
                      <a:pPr algn="ctr">
                        <a:spcBef>
                          <a:spcPts val="200"/>
                        </a:spcBef>
                        <a:spcAft>
                          <a:spcPts val="200"/>
                        </a:spcAft>
                      </a:pPr>
                      <a:r>
                        <a:rPr lang="en-US" sz="1400">
                          <a:effectLst/>
                        </a:rPr>
                        <a:t>Focus on canal supplying Nelspruit WTW and canals in the White River area</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15140" marR="15140" marT="0" marB="0" anchor="ctr"/>
                </a:tc>
                <a:tc>
                  <a:txBody>
                    <a:bodyPr/>
                    <a:lstStyle/>
                    <a:p>
                      <a:pPr algn="ctr">
                        <a:spcBef>
                          <a:spcPts val="200"/>
                        </a:spcBef>
                        <a:spcAft>
                          <a:spcPts val="200"/>
                        </a:spcAft>
                      </a:pPr>
                      <a:r>
                        <a:rPr lang="en-US" sz="1400" dirty="0">
                          <a:effectLst/>
                        </a:rPr>
                        <a:t>Medium priority level, as and when funds available</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140" marR="15140" marT="0" marB="0" anchor="ctr"/>
                </a:tc>
                <a:tc>
                  <a:txBody>
                    <a:bodyPr/>
                    <a:lstStyle/>
                    <a:p>
                      <a:pPr algn="ctr">
                        <a:spcBef>
                          <a:spcPts val="200"/>
                        </a:spcBef>
                        <a:spcAft>
                          <a:spcPts val="200"/>
                        </a:spcAft>
                      </a:pPr>
                      <a:r>
                        <a:rPr lang="en-US" sz="1400" dirty="0">
                          <a:effectLst/>
                          <a:latin typeface="+mn-lt"/>
                          <a:ea typeface="Times New Roman" panose="02020603050405020304" pitchFamily="18" charset="0"/>
                          <a:cs typeface="Times New Roman" panose="02020603050405020304" pitchFamily="18" charset="0"/>
                        </a:rPr>
                        <a:t>To be determined</a:t>
                      </a:r>
                      <a:r>
                        <a:rPr lang="en-ZA" sz="1400" dirty="0">
                          <a:effectLst/>
                          <a:latin typeface="+mn-lt"/>
                          <a:ea typeface="Times New Roman" panose="02020603050405020304" pitchFamily="18" charset="0"/>
                          <a:cs typeface="Times New Roman" panose="02020603050405020304" pitchFamily="18" charset="0"/>
                        </a:rPr>
                        <a:t>:</a:t>
                      </a:r>
                    </a:p>
                    <a:p>
                      <a:pPr marL="0" marR="0" lvl="0" indent="0" algn="ctr" defTabSz="457200" rtl="0" eaLnBrk="1" fontAlgn="auto" latinLnBrk="0" hangingPunct="1">
                        <a:lnSpc>
                          <a:spcPct val="100000"/>
                        </a:lnSpc>
                        <a:spcBef>
                          <a:spcPts val="200"/>
                        </a:spcBef>
                        <a:spcAft>
                          <a:spcPts val="200"/>
                        </a:spcAft>
                        <a:buClrTx/>
                        <a:buSzTx/>
                        <a:buFontTx/>
                        <a:buNone/>
                        <a:tabLst/>
                        <a:defRPr/>
                      </a:pPr>
                      <a:r>
                        <a:rPr lang="en-ZA" sz="1400" dirty="0">
                          <a:effectLst/>
                          <a:latin typeface="+mn-lt"/>
                          <a:ea typeface="Times New Roman" panose="02020603050405020304" pitchFamily="18" charset="0"/>
                          <a:cs typeface="Times New Roman" panose="02020603050405020304" pitchFamily="18" charset="0"/>
                        </a:rPr>
                        <a:t>0.19 </a:t>
                      </a:r>
                      <a:r>
                        <a:rPr lang="en-US" sz="1400" dirty="0">
                          <a:effectLst/>
                          <a:latin typeface="+mn-lt"/>
                          <a:ea typeface="Times New Roman" panose="02020603050405020304" pitchFamily="18" charset="0"/>
                          <a:cs typeface="Times New Roman" panose="02020603050405020304" pitchFamily="18" charset="0"/>
                        </a:rPr>
                        <a:t>million m</a:t>
                      </a:r>
                      <a:r>
                        <a:rPr lang="en-US" sz="1400" baseline="30000" dirty="0">
                          <a:effectLst/>
                          <a:latin typeface="+mn-lt"/>
                          <a:ea typeface="Times New Roman" panose="02020603050405020304" pitchFamily="18" charset="0"/>
                          <a:cs typeface="Times New Roman" panose="02020603050405020304" pitchFamily="18" charset="0"/>
                        </a:rPr>
                        <a:t>3</a:t>
                      </a:r>
                      <a:r>
                        <a:rPr lang="en-US" sz="1400" dirty="0">
                          <a:effectLst/>
                          <a:latin typeface="+mn-lt"/>
                          <a:ea typeface="Times New Roman" panose="02020603050405020304" pitchFamily="18" charset="0"/>
                          <a:cs typeface="Times New Roman" panose="02020603050405020304" pitchFamily="18" charset="0"/>
                        </a:rPr>
                        <a:t>/a on allocation from </a:t>
                      </a:r>
                      <a:r>
                        <a:rPr lang="en-US" sz="1400" dirty="0" err="1">
                          <a:effectLst/>
                          <a:latin typeface="+mn-lt"/>
                          <a:ea typeface="Times New Roman" panose="02020603050405020304" pitchFamily="18" charset="0"/>
                          <a:cs typeface="Times New Roman" panose="02020603050405020304" pitchFamily="18" charset="0"/>
                        </a:rPr>
                        <a:t>Longmere</a:t>
                      </a:r>
                      <a:endParaRPr lang="en-US" sz="1400" dirty="0">
                        <a:effectLst/>
                        <a:latin typeface="+mn-lt"/>
                        <a:ea typeface="Times New Roman" panose="02020603050405020304" pitchFamily="18" charset="0"/>
                        <a:cs typeface="Times New Roman" panose="02020603050405020304" pitchFamily="18" charset="0"/>
                      </a:endParaRPr>
                    </a:p>
                  </a:txBody>
                  <a:tcPr marL="15140" marR="15140"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416357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28094215"/>
              </p:ext>
            </p:extLst>
          </p:nvPr>
        </p:nvGraphicFramePr>
        <p:xfrm>
          <a:off x="273378" y="658469"/>
          <a:ext cx="8587819" cy="3454400"/>
        </p:xfrm>
        <a:graphic>
          <a:graphicData uri="http://schemas.openxmlformats.org/drawingml/2006/table">
            <a:tbl>
              <a:tblPr firstRow="1" firstCol="1" bandRow="1" bandCol="1">
                <a:tableStyleId>{5C22544A-7EE6-4342-B048-85BDC9FD1C3A}</a:tableStyleId>
              </a:tblPr>
              <a:tblGrid>
                <a:gridCol w="1423447">
                  <a:extLst>
                    <a:ext uri="{9D8B030D-6E8A-4147-A177-3AD203B41FA5}">
                      <a16:colId xmlns:a16="http://schemas.microsoft.com/office/drawing/2014/main" val="20000"/>
                    </a:ext>
                  </a:extLst>
                </a:gridCol>
                <a:gridCol w="1696824">
                  <a:extLst>
                    <a:ext uri="{9D8B030D-6E8A-4147-A177-3AD203B41FA5}">
                      <a16:colId xmlns:a16="http://schemas.microsoft.com/office/drawing/2014/main" val="20002"/>
                    </a:ext>
                  </a:extLst>
                </a:gridCol>
                <a:gridCol w="2328421">
                  <a:extLst>
                    <a:ext uri="{9D8B030D-6E8A-4147-A177-3AD203B41FA5}">
                      <a16:colId xmlns:a16="http://schemas.microsoft.com/office/drawing/2014/main" val="20003"/>
                    </a:ext>
                  </a:extLst>
                </a:gridCol>
                <a:gridCol w="1899127">
                  <a:extLst>
                    <a:ext uri="{9D8B030D-6E8A-4147-A177-3AD203B41FA5}">
                      <a16:colId xmlns:a16="http://schemas.microsoft.com/office/drawing/2014/main" val="20004"/>
                    </a:ext>
                  </a:extLst>
                </a:gridCol>
                <a:gridCol w="1240000">
                  <a:extLst>
                    <a:ext uri="{9D8B030D-6E8A-4147-A177-3AD203B41FA5}">
                      <a16:colId xmlns:a16="http://schemas.microsoft.com/office/drawing/2014/main" val="3962476356"/>
                    </a:ext>
                  </a:extLst>
                </a:gridCol>
              </a:tblGrid>
              <a:tr h="67289">
                <a:tc>
                  <a:txBody>
                    <a:bodyPr/>
                    <a:lstStyle/>
                    <a:p>
                      <a:pPr algn="ctr">
                        <a:spcBef>
                          <a:spcPts val="200"/>
                        </a:spcBef>
                        <a:spcAft>
                          <a:spcPts val="200"/>
                        </a:spcAft>
                      </a:pPr>
                      <a:r>
                        <a:rPr lang="en-US" sz="1400" dirty="0">
                          <a:effectLst/>
                        </a:rPr>
                        <a:t>Intervention</a:t>
                      </a:r>
                      <a:endParaRPr lang="en-ZA"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140" marR="15140" marT="0" marB="0" anchor="ctr"/>
                </a:tc>
                <a:tc>
                  <a:txBody>
                    <a:bodyPr/>
                    <a:lstStyle/>
                    <a:p>
                      <a:pPr algn="ctr">
                        <a:spcBef>
                          <a:spcPts val="200"/>
                        </a:spcBef>
                        <a:spcAft>
                          <a:spcPts val="200"/>
                        </a:spcAft>
                      </a:pPr>
                      <a:r>
                        <a:rPr lang="en-US" sz="1400">
                          <a:effectLst/>
                        </a:rPr>
                        <a:t>Primary Responsibility</a:t>
                      </a:r>
                      <a:endParaRPr lang="en-ZA" sz="1400" b="1">
                        <a:effectLst/>
                        <a:latin typeface="Arial" panose="020B0604020202020204" pitchFamily="34" charset="0"/>
                        <a:ea typeface="Times New Roman" panose="02020603050405020304" pitchFamily="18" charset="0"/>
                        <a:cs typeface="Times New Roman" panose="02020603050405020304" pitchFamily="18" charset="0"/>
                      </a:endParaRPr>
                    </a:p>
                  </a:txBody>
                  <a:tcPr marL="15140" marR="15140" marT="0" marB="0" anchor="ctr"/>
                </a:tc>
                <a:tc>
                  <a:txBody>
                    <a:bodyPr/>
                    <a:lstStyle/>
                    <a:p>
                      <a:pPr algn="ctr">
                        <a:spcBef>
                          <a:spcPts val="200"/>
                        </a:spcBef>
                        <a:spcAft>
                          <a:spcPts val="200"/>
                        </a:spcAft>
                      </a:pPr>
                      <a:r>
                        <a:rPr lang="en-US" sz="1400">
                          <a:effectLst/>
                        </a:rPr>
                        <a:t>Comments</a:t>
                      </a:r>
                      <a:endParaRPr lang="en-ZA" sz="1400" b="1">
                        <a:effectLst/>
                        <a:latin typeface="Arial" panose="020B0604020202020204" pitchFamily="34" charset="0"/>
                        <a:ea typeface="Times New Roman" panose="02020603050405020304" pitchFamily="18" charset="0"/>
                        <a:cs typeface="Times New Roman" panose="02020603050405020304" pitchFamily="18" charset="0"/>
                      </a:endParaRPr>
                    </a:p>
                  </a:txBody>
                  <a:tcPr marL="15140" marR="15140" marT="0" marB="0" anchor="ctr"/>
                </a:tc>
                <a:tc>
                  <a:txBody>
                    <a:bodyPr/>
                    <a:lstStyle/>
                    <a:p>
                      <a:pPr algn="ctr">
                        <a:spcBef>
                          <a:spcPts val="200"/>
                        </a:spcBef>
                        <a:spcAft>
                          <a:spcPts val="200"/>
                        </a:spcAft>
                      </a:pPr>
                      <a:r>
                        <a:rPr lang="en-US" sz="1400" dirty="0">
                          <a:effectLst/>
                        </a:rPr>
                        <a:t>Target Date (priority)</a:t>
                      </a:r>
                      <a:endParaRPr lang="en-ZA"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140" marR="15140" marT="0" marB="0" anchor="ctr"/>
                </a:tc>
                <a:tc>
                  <a:txBody>
                    <a:bodyPr/>
                    <a:lstStyle/>
                    <a:p>
                      <a:pPr marL="0" marR="0" lvl="0" indent="0" algn="ctr" defTabSz="457200" rtl="0" eaLnBrk="1" fontAlgn="auto" latinLnBrk="0" hangingPunct="1">
                        <a:lnSpc>
                          <a:spcPct val="100000"/>
                        </a:lnSpc>
                        <a:spcBef>
                          <a:spcPts val="200"/>
                        </a:spcBef>
                        <a:spcAft>
                          <a:spcPts val="200"/>
                        </a:spcAft>
                        <a:buClrTx/>
                        <a:buSzTx/>
                        <a:buFontTx/>
                        <a:buNone/>
                        <a:tabLst/>
                        <a:defRPr/>
                      </a:pPr>
                      <a:r>
                        <a:rPr lang="en-US" sz="1400" b="1" dirty="0">
                          <a:effectLst/>
                          <a:latin typeface="+mj-lt"/>
                          <a:ea typeface="Times New Roman" panose="02020603050405020304" pitchFamily="18" charset="0"/>
                          <a:cs typeface="Times New Roman" panose="02020603050405020304" pitchFamily="18" charset="0"/>
                        </a:rPr>
                        <a:t>Savings Target</a:t>
                      </a:r>
                      <a:endParaRPr lang="en-ZA" sz="1400" b="1" dirty="0">
                        <a:effectLst/>
                        <a:latin typeface="+mj-lt"/>
                        <a:ea typeface="Times New Roman" panose="02020603050405020304" pitchFamily="18" charset="0"/>
                        <a:cs typeface="Times New Roman" panose="02020603050405020304" pitchFamily="18" charset="0"/>
                      </a:endParaRPr>
                    </a:p>
                  </a:txBody>
                  <a:tcPr marL="15140" marR="15140" marT="0" marB="0" anchor="ctr"/>
                </a:tc>
                <a:extLst>
                  <a:ext uri="{0D108BD9-81ED-4DB2-BD59-A6C34878D82A}">
                    <a16:rowId xmlns:a16="http://schemas.microsoft.com/office/drawing/2014/main" val="10000"/>
                  </a:ext>
                </a:extLst>
              </a:tr>
              <a:tr h="269155">
                <a:tc>
                  <a:txBody>
                    <a:bodyPr/>
                    <a:lstStyle/>
                    <a:p>
                      <a:pPr algn="ctr">
                        <a:spcBef>
                          <a:spcPts val="200"/>
                        </a:spcBef>
                        <a:spcAft>
                          <a:spcPts val="200"/>
                        </a:spcAft>
                      </a:pPr>
                      <a:r>
                        <a:rPr lang="en-US" sz="1400" dirty="0">
                          <a:effectLst/>
                        </a:rPr>
                        <a:t>Remove alien vegetation</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140" marR="15140" marT="0" marB="0" anchor="ctr"/>
                </a:tc>
                <a:tc>
                  <a:txBody>
                    <a:bodyPr/>
                    <a:lstStyle/>
                    <a:p>
                      <a:pPr algn="ctr">
                        <a:spcBef>
                          <a:spcPts val="200"/>
                        </a:spcBef>
                        <a:spcAft>
                          <a:spcPts val="200"/>
                        </a:spcAft>
                      </a:pPr>
                      <a:r>
                        <a:rPr lang="en-US" sz="1400">
                          <a:effectLst/>
                        </a:rPr>
                        <a:t>Department of Environmental Affairs, WWF &amp; Sanparks</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15140" marR="15140" marT="0" marB="0" anchor="ctr"/>
                </a:tc>
                <a:tc>
                  <a:txBody>
                    <a:bodyPr/>
                    <a:lstStyle/>
                    <a:p>
                      <a:pPr algn="ctr">
                        <a:spcBef>
                          <a:spcPts val="200"/>
                        </a:spcBef>
                        <a:spcAft>
                          <a:spcPts val="200"/>
                        </a:spcAft>
                      </a:pPr>
                      <a:r>
                        <a:rPr lang="en-US" sz="1400">
                          <a:effectLst/>
                        </a:rPr>
                        <a:t>Focus on areas upstream of Inyaka and Kwena Dams</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15140" marR="15140" marT="0" marB="0" anchor="ctr"/>
                </a:tc>
                <a:tc>
                  <a:txBody>
                    <a:bodyPr/>
                    <a:lstStyle/>
                    <a:p>
                      <a:pPr algn="ctr">
                        <a:spcBef>
                          <a:spcPts val="200"/>
                        </a:spcBef>
                        <a:spcAft>
                          <a:spcPts val="200"/>
                        </a:spcAft>
                      </a:pPr>
                      <a:r>
                        <a:rPr lang="en-US" sz="1400" dirty="0">
                          <a:effectLst/>
                        </a:rPr>
                        <a:t>High priority, implementation to continue/start immediately</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140" marR="15140" marT="0" marB="0" anchor="ctr"/>
                </a:tc>
                <a:tc>
                  <a:txBody>
                    <a:bodyPr/>
                    <a:lstStyle/>
                    <a:p>
                      <a:pPr marL="0" marR="0" lvl="0" indent="0" algn="ctr" defTabSz="457200" rtl="0" eaLnBrk="1" fontAlgn="auto" latinLnBrk="0" hangingPunct="1">
                        <a:lnSpc>
                          <a:spcPct val="100000"/>
                        </a:lnSpc>
                        <a:spcBef>
                          <a:spcPts val="200"/>
                        </a:spcBef>
                        <a:spcAft>
                          <a:spcPts val="200"/>
                        </a:spcAft>
                        <a:buClrTx/>
                        <a:buSzTx/>
                        <a:buFontTx/>
                        <a:buNone/>
                        <a:tabLst/>
                        <a:defRPr/>
                      </a:pPr>
                      <a:r>
                        <a:rPr lang="en-US" sz="1400" dirty="0">
                          <a:effectLst/>
                          <a:latin typeface="+mn-lt"/>
                          <a:ea typeface="Times New Roman" panose="02020603050405020304" pitchFamily="18" charset="0"/>
                          <a:cs typeface="Times New Roman" panose="02020603050405020304" pitchFamily="18" charset="0"/>
                        </a:rPr>
                        <a:t>Croc: 4 million m</a:t>
                      </a:r>
                      <a:r>
                        <a:rPr lang="en-US" sz="1400" baseline="30000" dirty="0">
                          <a:effectLst/>
                          <a:latin typeface="+mn-lt"/>
                          <a:ea typeface="Times New Roman" panose="02020603050405020304" pitchFamily="18" charset="0"/>
                          <a:cs typeface="Times New Roman" panose="02020603050405020304" pitchFamily="18" charset="0"/>
                        </a:rPr>
                        <a:t>3</a:t>
                      </a:r>
                      <a:r>
                        <a:rPr lang="en-US" sz="1400" dirty="0">
                          <a:effectLst/>
                          <a:latin typeface="+mn-lt"/>
                          <a:ea typeface="Times New Roman" panose="02020603050405020304" pitchFamily="18" charset="0"/>
                          <a:cs typeface="Times New Roman" panose="02020603050405020304" pitchFamily="18" charset="0"/>
                        </a:rPr>
                        <a:t>/a</a:t>
                      </a:r>
                    </a:p>
                    <a:p>
                      <a:pPr marL="0" marR="0" lvl="0" indent="0" algn="ctr" defTabSz="457200" rtl="0" eaLnBrk="1" fontAlgn="auto" latinLnBrk="0" hangingPunct="1">
                        <a:lnSpc>
                          <a:spcPct val="100000"/>
                        </a:lnSpc>
                        <a:spcBef>
                          <a:spcPts val="200"/>
                        </a:spcBef>
                        <a:spcAft>
                          <a:spcPts val="200"/>
                        </a:spcAft>
                        <a:buClrTx/>
                        <a:buSzTx/>
                        <a:buFontTx/>
                        <a:buNone/>
                        <a:tabLst/>
                        <a:defRPr/>
                      </a:pPr>
                      <a:r>
                        <a:rPr lang="en-US" sz="1400" dirty="0" err="1">
                          <a:effectLst/>
                          <a:latin typeface="+mn-lt"/>
                          <a:ea typeface="Times New Roman" panose="02020603050405020304" pitchFamily="18" charset="0"/>
                          <a:cs typeface="Times New Roman" panose="02020603050405020304" pitchFamily="18" charset="0"/>
                        </a:rPr>
                        <a:t>Sabie</a:t>
                      </a:r>
                      <a:r>
                        <a:rPr lang="en-US" sz="1400" dirty="0">
                          <a:effectLst/>
                          <a:latin typeface="+mn-lt"/>
                          <a:ea typeface="Times New Roman" panose="02020603050405020304" pitchFamily="18" charset="0"/>
                          <a:cs typeface="Times New Roman" panose="02020603050405020304" pitchFamily="18" charset="0"/>
                        </a:rPr>
                        <a:t>: 3 million m</a:t>
                      </a:r>
                      <a:r>
                        <a:rPr lang="en-US" sz="1400" baseline="30000" dirty="0">
                          <a:effectLst/>
                          <a:latin typeface="+mn-lt"/>
                          <a:ea typeface="Times New Roman" panose="02020603050405020304" pitchFamily="18" charset="0"/>
                          <a:cs typeface="Times New Roman" panose="02020603050405020304" pitchFamily="18" charset="0"/>
                        </a:rPr>
                        <a:t>3</a:t>
                      </a:r>
                      <a:r>
                        <a:rPr lang="en-US" sz="1400" dirty="0">
                          <a:effectLst/>
                          <a:latin typeface="+mn-lt"/>
                          <a:ea typeface="Times New Roman" panose="02020603050405020304" pitchFamily="18" charset="0"/>
                          <a:cs typeface="Times New Roman" panose="02020603050405020304" pitchFamily="18" charset="0"/>
                        </a:rPr>
                        <a:t>/a</a:t>
                      </a:r>
                      <a:endParaRPr lang="en-ZA" sz="1400" dirty="0">
                        <a:effectLst/>
                        <a:latin typeface="+mn-lt"/>
                        <a:ea typeface="Times New Roman" panose="02020603050405020304" pitchFamily="18" charset="0"/>
                        <a:cs typeface="Times New Roman" panose="02020603050405020304" pitchFamily="18" charset="0"/>
                      </a:endParaRPr>
                    </a:p>
                  </a:txBody>
                  <a:tcPr marL="15140" marR="15140" marT="0" marB="0" anchor="ctr"/>
                </a:tc>
                <a:extLst>
                  <a:ext uri="{0D108BD9-81ED-4DB2-BD59-A6C34878D82A}">
                    <a16:rowId xmlns:a16="http://schemas.microsoft.com/office/drawing/2014/main" val="10001"/>
                  </a:ext>
                </a:extLst>
              </a:tr>
              <a:tr h="414947">
                <a:tc>
                  <a:txBody>
                    <a:bodyPr/>
                    <a:lstStyle/>
                    <a:p>
                      <a:pPr algn="ctr">
                        <a:spcBef>
                          <a:spcPts val="200"/>
                        </a:spcBef>
                        <a:spcAft>
                          <a:spcPts val="200"/>
                        </a:spcAft>
                      </a:pPr>
                      <a:r>
                        <a:rPr lang="en-US" sz="1400" dirty="0">
                          <a:effectLst/>
                        </a:rPr>
                        <a:t>Water use entitlement exchange from irrigation to urban</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140" marR="15140" marT="0" marB="0" anchor="ctr"/>
                </a:tc>
                <a:tc>
                  <a:txBody>
                    <a:bodyPr/>
                    <a:lstStyle/>
                    <a:p>
                      <a:pPr algn="ctr">
                        <a:spcBef>
                          <a:spcPts val="200"/>
                        </a:spcBef>
                        <a:spcAft>
                          <a:spcPts val="200"/>
                        </a:spcAft>
                      </a:pPr>
                      <a:r>
                        <a:rPr lang="en-US" sz="1400" dirty="0">
                          <a:effectLst/>
                        </a:rPr>
                        <a:t>Department of Water and Sanitation: Directorate Water Use </a:t>
                      </a:r>
                      <a:r>
                        <a:rPr lang="en-US" sz="1400" dirty="0" err="1">
                          <a:effectLst/>
                        </a:rPr>
                        <a:t>Authorisation</a:t>
                      </a:r>
                      <a:endParaRPr lang="en-ZA" sz="1400" dirty="0">
                        <a:effectLst/>
                      </a:endParaRPr>
                    </a:p>
                    <a:p>
                      <a:pPr algn="ctr">
                        <a:spcBef>
                          <a:spcPts val="200"/>
                        </a:spcBef>
                        <a:spcAft>
                          <a:spcPts val="200"/>
                        </a:spcAft>
                      </a:pPr>
                      <a:r>
                        <a:rPr lang="en-US" sz="1400" dirty="0">
                          <a:effectLst/>
                        </a:rPr>
                        <a:t>City of Mbombela, IUCMA</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140" marR="15140" marT="0" marB="0" anchor="ctr"/>
                </a:tc>
                <a:tc>
                  <a:txBody>
                    <a:bodyPr/>
                    <a:lstStyle/>
                    <a:p>
                      <a:pPr algn="ctr">
                        <a:spcBef>
                          <a:spcPts val="200"/>
                        </a:spcBef>
                        <a:spcAft>
                          <a:spcPts val="200"/>
                        </a:spcAft>
                      </a:pPr>
                      <a:r>
                        <a:rPr lang="en-US" sz="1400" dirty="0">
                          <a:effectLst/>
                        </a:rPr>
                        <a:t>Follow procedure for reallocation of water licenses as laid out by DWS. </a:t>
                      </a:r>
                      <a:endParaRPr lang="en-ZA" sz="1400" dirty="0">
                        <a:effectLst/>
                      </a:endParaRPr>
                    </a:p>
                    <a:p>
                      <a:pPr algn="ctr">
                        <a:spcBef>
                          <a:spcPts val="200"/>
                        </a:spcBef>
                        <a:spcAft>
                          <a:spcPts val="200"/>
                        </a:spcAft>
                      </a:pPr>
                      <a:r>
                        <a:rPr lang="en-US" sz="1400" dirty="0">
                          <a:effectLst/>
                        </a:rPr>
                        <a:t>It is important that the reasons behind the delay in process are understood in order to streamline future applications</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140" marR="15140" marT="0" marB="0" anchor="ctr"/>
                </a:tc>
                <a:tc>
                  <a:txBody>
                    <a:bodyPr/>
                    <a:lstStyle/>
                    <a:p>
                      <a:pPr algn="ctr">
                        <a:spcBef>
                          <a:spcPts val="200"/>
                        </a:spcBef>
                        <a:spcAft>
                          <a:spcPts val="200"/>
                        </a:spcAft>
                      </a:pPr>
                      <a:r>
                        <a:rPr lang="en-US" sz="1400" dirty="0">
                          <a:effectLst/>
                        </a:rPr>
                        <a:t>High priority, implementation to continue/start immediately</a:t>
                      </a:r>
                      <a:endParaRPr lang="en-ZA" sz="1400" dirty="0">
                        <a:effectLst/>
                      </a:endParaRPr>
                    </a:p>
                    <a:p>
                      <a:pPr algn="ctr">
                        <a:spcBef>
                          <a:spcPts val="200"/>
                        </a:spcBef>
                        <a:spcAft>
                          <a:spcPts val="200"/>
                        </a:spcAft>
                      </a:pPr>
                      <a:r>
                        <a:rPr lang="en-US" sz="1400" dirty="0">
                          <a:effectLst/>
                        </a:rPr>
                        <a:t> </a:t>
                      </a:r>
                      <a:endParaRPr lang="en-ZA" sz="1400" dirty="0">
                        <a:effectLst/>
                      </a:endParaRPr>
                    </a:p>
                    <a:p>
                      <a:pPr algn="ctr">
                        <a:spcBef>
                          <a:spcPts val="200"/>
                        </a:spcBef>
                        <a:spcAft>
                          <a:spcPts val="200"/>
                        </a:spcAft>
                      </a:pPr>
                      <a:r>
                        <a:rPr lang="en-US" sz="1400" dirty="0">
                          <a:effectLst/>
                        </a:rPr>
                        <a:t>2021 for existing applications</a:t>
                      </a:r>
                      <a:endParaRPr lang="en-ZA" sz="1400" dirty="0">
                        <a:effectLst/>
                      </a:endParaRPr>
                    </a:p>
                    <a:p>
                      <a:pPr algn="ctr">
                        <a:spcBef>
                          <a:spcPts val="200"/>
                        </a:spcBef>
                        <a:spcAft>
                          <a:spcPts val="200"/>
                        </a:spcAft>
                      </a:pPr>
                      <a:r>
                        <a:rPr lang="en-US" sz="1400" dirty="0">
                          <a:effectLst/>
                        </a:rPr>
                        <a:t> </a:t>
                      </a:r>
                      <a:endParaRPr lang="en-ZA" sz="1400" dirty="0">
                        <a:effectLst/>
                      </a:endParaRPr>
                    </a:p>
                    <a:p>
                      <a:pPr algn="ctr">
                        <a:spcBef>
                          <a:spcPts val="200"/>
                        </a:spcBef>
                        <a:spcAft>
                          <a:spcPts val="200"/>
                        </a:spcAft>
                      </a:pPr>
                      <a:r>
                        <a:rPr lang="en-US" sz="1400" dirty="0">
                          <a:effectLst/>
                        </a:rPr>
                        <a:t>Ongoing for additional applications</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140" marR="15140" marT="0" marB="0" anchor="ctr"/>
                </a:tc>
                <a:tc>
                  <a:txBody>
                    <a:bodyPr/>
                    <a:lstStyle/>
                    <a:p>
                      <a:pPr algn="ctr">
                        <a:spcBef>
                          <a:spcPts val="200"/>
                        </a:spcBef>
                        <a:spcAft>
                          <a:spcPts val="200"/>
                        </a:spcAft>
                      </a:pPr>
                      <a:r>
                        <a:rPr lang="en-US" sz="1400" dirty="0">
                          <a:effectLst/>
                          <a:latin typeface="+mn-lt"/>
                          <a:ea typeface="Times New Roman" panose="02020603050405020304" pitchFamily="18" charset="0"/>
                          <a:cs typeface="Times New Roman" panose="02020603050405020304" pitchFamily="18" charset="0"/>
                        </a:rPr>
                        <a:t>10 million m</a:t>
                      </a:r>
                      <a:r>
                        <a:rPr lang="en-US" sz="1400" baseline="30000" dirty="0">
                          <a:effectLst/>
                          <a:latin typeface="+mn-lt"/>
                          <a:ea typeface="Times New Roman" panose="02020603050405020304" pitchFamily="18" charset="0"/>
                          <a:cs typeface="Times New Roman" panose="02020603050405020304" pitchFamily="18" charset="0"/>
                        </a:rPr>
                        <a:t>3</a:t>
                      </a:r>
                      <a:r>
                        <a:rPr lang="en-US" sz="1400" dirty="0">
                          <a:effectLst/>
                          <a:latin typeface="+mn-lt"/>
                          <a:ea typeface="Times New Roman" panose="02020603050405020304" pitchFamily="18" charset="0"/>
                          <a:cs typeface="Times New Roman" panose="02020603050405020304" pitchFamily="18" charset="0"/>
                        </a:rPr>
                        <a:t>/a till 2040</a:t>
                      </a:r>
                      <a:endParaRPr lang="en-ZA" sz="1400" dirty="0">
                        <a:effectLst/>
                        <a:latin typeface="+mn-lt"/>
                        <a:ea typeface="Times New Roman" panose="02020603050405020304" pitchFamily="18" charset="0"/>
                        <a:cs typeface="Times New Roman" panose="02020603050405020304" pitchFamily="18" charset="0"/>
                      </a:endParaRPr>
                    </a:p>
                  </a:txBody>
                  <a:tcPr marL="15140" marR="15140"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932938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58329129"/>
              </p:ext>
            </p:extLst>
          </p:nvPr>
        </p:nvGraphicFramePr>
        <p:xfrm>
          <a:off x="401342" y="1036424"/>
          <a:ext cx="8341316" cy="3616960"/>
        </p:xfrm>
        <a:graphic>
          <a:graphicData uri="http://schemas.openxmlformats.org/drawingml/2006/table">
            <a:tbl>
              <a:tblPr firstRow="1" firstCol="1" bandRow="1" bandCol="1">
                <a:tableStyleId>{5C22544A-7EE6-4342-B048-85BDC9FD1C3A}</a:tableStyleId>
              </a:tblPr>
              <a:tblGrid>
                <a:gridCol w="2003789">
                  <a:extLst>
                    <a:ext uri="{9D8B030D-6E8A-4147-A177-3AD203B41FA5}">
                      <a16:colId xmlns:a16="http://schemas.microsoft.com/office/drawing/2014/main" val="20000"/>
                    </a:ext>
                  </a:extLst>
                </a:gridCol>
                <a:gridCol w="2014450">
                  <a:extLst>
                    <a:ext uri="{9D8B030D-6E8A-4147-A177-3AD203B41FA5}">
                      <a16:colId xmlns:a16="http://schemas.microsoft.com/office/drawing/2014/main" val="20002"/>
                    </a:ext>
                  </a:extLst>
                </a:gridCol>
                <a:gridCol w="1914262">
                  <a:extLst>
                    <a:ext uri="{9D8B030D-6E8A-4147-A177-3AD203B41FA5}">
                      <a16:colId xmlns:a16="http://schemas.microsoft.com/office/drawing/2014/main" val="20003"/>
                    </a:ext>
                  </a:extLst>
                </a:gridCol>
                <a:gridCol w="1356035">
                  <a:extLst>
                    <a:ext uri="{9D8B030D-6E8A-4147-A177-3AD203B41FA5}">
                      <a16:colId xmlns:a16="http://schemas.microsoft.com/office/drawing/2014/main" val="20004"/>
                    </a:ext>
                  </a:extLst>
                </a:gridCol>
                <a:gridCol w="1052780">
                  <a:extLst>
                    <a:ext uri="{9D8B030D-6E8A-4147-A177-3AD203B41FA5}">
                      <a16:colId xmlns:a16="http://schemas.microsoft.com/office/drawing/2014/main" val="3394605741"/>
                    </a:ext>
                  </a:extLst>
                </a:gridCol>
              </a:tblGrid>
              <a:tr h="235651">
                <a:tc>
                  <a:txBody>
                    <a:bodyPr/>
                    <a:lstStyle/>
                    <a:p>
                      <a:pPr algn="ctr">
                        <a:spcBef>
                          <a:spcPts val="200"/>
                        </a:spcBef>
                        <a:spcAft>
                          <a:spcPts val="200"/>
                        </a:spcAft>
                      </a:pPr>
                      <a:r>
                        <a:rPr lang="en-US" sz="1400" dirty="0">
                          <a:effectLst/>
                        </a:rPr>
                        <a:t>Intervention</a:t>
                      </a:r>
                      <a:endParaRPr lang="en-ZA"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140" marR="15140" marT="0" marB="0" anchor="ctr"/>
                </a:tc>
                <a:tc>
                  <a:txBody>
                    <a:bodyPr/>
                    <a:lstStyle/>
                    <a:p>
                      <a:pPr algn="ctr">
                        <a:spcBef>
                          <a:spcPts val="200"/>
                        </a:spcBef>
                        <a:spcAft>
                          <a:spcPts val="200"/>
                        </a:spcAft>
                      </a:pPr>
                      <a:r>
                        <a:rPr lang="en-US" sz="1400">
                          <a:effectLst/>
                        </a:rPr>
                        <a:t>Primary Responsibility</a:t>
                      </a:r>
                      <a:endParaRPr lang="en-ZA" sz="1400" b="1">
                        <a:effectLst/>
                        <a:latin typeface="Arial" panose="020B0604020202020204" pitchFamily="34" charset="0"/>
                        <a:ea typeface="Times New Roman" panose="02020603050405020304" pitchFamily="18" charset="0"/>
                        <a:cs typeface="Times New Roman" panose="02020603050405020304" pitchFamily="18" charset="0"/>
                      </a:endParaRPr>
                    </a:p>
                  </a:txBody>
                  <a:tcPr marL="15140" marR="15140" marT="0" marB="0" anchor="ctr"/>
                </a:tc>
                <a:tc>
                  <a:txBody>
                    <a:bodyPr/>
                    <a:lstStyle/>
                    <a:p>
                      <a:pPr algn="ctr">
                        <a:spcBef>
                          <a:spcPts val="200"/>
                        </a:spcBef>
                        <a:spcAft>
                          <a:spcPts val="200"/>
                        </a:spcAft>
                      </a:pPr>
                      <a:r>
                        <a:rPr lang="en-US" sz="1400">
                          <a:effectLst/>
                        </a:rPr>
                        <a:t>Comments</a:t>
                      </a:r>
                      <a:endParaRPr lang="en-ZA" sz="1400" b="1">
                        <a:effectLst/>
                        <a:latin typeface="Arial" panose="020B0604020202020204" pitchFamily="34" charset="0"/>
                        <a:ea typeface="Times New Roman" panose="02020603050405020304" pitchFamily="18" charset="0"/>
                        <a:cs typeface="Times New Roman" panose="02020603050405020304" pitchFamily="18" charset="0"/>
                      </a:endParaRPr>
                    </a:p>
                  </a:txBody>
                  <a:tcPr marL="15140" marR="15140" marT="0" marB="0" anchor="ctr"/>
                </a:tc>
                <a:tc>
                  <a:txBody>
                    <a:bodyPr/>
                    <a:lstStyle/>
                    <a:p>
                      <a:pPr algn="ctr">
                        <a:spcBef>
                          <a:spcPts val="200"/>
                        </a:spcBef>
                        <a:spcAft>
                          <a:spcPts val="200"/>
                        </a:spcAft>
                      </a:pPr>
                      <a:r>
                        <a:rPr lang="en-US" sz="1400" dirty="0">
                          <a:effectLst/>
                        </a:rPr>
                        <a:t>Target Date (priority)</a:t>
                      </a:r>
                      <a:endParaRPr lang="en-ZA"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140" marR="15140" marT="0" marB="0" anchor="ctr"/>
                </a:tc>
                <a:tc>
                  <a:txBody>
                    <a:bodyPr/>
                    <a:lstStyle/>
                    <a:p>
                      <a:pPr marL="0" marR="0" lvl="0" indent="0" algn="ctr" defTabSz="457200" rtl="0" eaLnBrk="1" fontAlgn="auto" latinLnBrk="0" hangingPunct="1">
                        <a:lnSpc>
                          <a:spcPct val="100000"/>
                        </a:lnSpc>
                        <a:spcBef>
                          <a:spcPts val="200"/>
                        </a:spcBef>
                        <a:spcAft>
                          <a:spcPts val="200"/>
                        </a:spcAft>
                        <a:buClrTx/>
                        <a:buSzTx/>
                        <a:buFontTx/>
                        <a:buNone/>
                        <a:tabLst/>
                        <a:defRPr/>
                      </a:pPr>
                      <a:r>
                        <a:rPr lang="en-US" sz="1400" b="1" kern="1200" dirty="0">
                          <a:solidFill>
                            <a:schemeClr val="lt1"/>
                          </a:solidFill>
                          <a:effectLst/>
                          <a:latin typeface="+mn-lt"/>
                          <a:ea typeface="Times New Roman" panose="02020603050405020304" pitchFamily="18" charset="0"/>
                          <a:cs typeface="Times New Roman" panose="02020603050405020304" pitchFamily="18" charset="0"/>
                        </a:rPr>
                        <a:t>Savings Target</a:t>
                      </a:r>
                      <a:endParaRPr lang="en-ZA" sz="1400" b="1" kern="1200" dirty="0">
                        <a:solidFill>
                          <a:schemeClr val="lt1"/>
                        </a:solidFill>
                        <a:effectLst/>
                        <a:latin typeface="+mn-lt"/>
                        <a:ea typeface="Times New Roman" panose="02020603050405020304" pitchFamily="18" charset="0"/>
                        <a:cs typeface="Times New Roman" panose="02020603050405020304" pitchFamily="18" charset="0"/>
                      </a:endParaRPr>
                    </a:p>
                  </a:txBody>
                  <a:tcPr marL="15140" marR="15140" marT="0" marB="0" anchor="ctr"/>
                </a:tc>
                <a:extLst>
                  <a:ext uri="{0D108BD9-81ED-4DB2-BD59-A6C34878D82A}">
                    <a16:rowId xmlns:a16="http://schemas.microsoft.com/office/drawing/2014/main" val="10000"/>
                  </a:ext>
                </a:extLst>
              </a:tr>
              <a:tr h="257940">
                <a:tc>
                  <a:txBody>
                    <a:bodyPr/>
                    <a:lstStyle/>
                    <a:p>
                      <a:pPr algn="ctr">
                        <a:spcBef>
                          <a:spcPts val="200"/>
                        </a:spcBef>
                        <a:spcAft>
                          <a:spcPts val="200"/>
                        </a:spcAft>
                      </a:pPr>
                      <a:r>
                        <a:rPr lang="en-US" sz="1400" dirty="0">
                          <a:effectLst/>
                        </a:rPr>
                        <a:t>Eliminating unlawful uses</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140" marR="15140" marT="0" marB="0" anchor="ctr"/>
                </a:tc>
                <a:tc>
                  <a:txBody>
                    <a:bodyPr/>
                    <a:lstStyle/>
                    <a:p>
                      <a:pPr algn="ctr">
                        <a:spcBef>
                          <a:spcPts val="200"/>
                        </a:spcBef>
                        <a:spcAft>
                          <a:spcPts val="200"/>
                        </a:spcAft>
                      </a:pPr>
                      <a:r>
                        <a:rPr lang="en-US" sz="1400" dirty="0">
                          <a:effectLst/>
                        </a:rPr>
                        <a:t>IUCMA</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140" marR="15140" marT="0" marB="0" anchor="ctr"/>
                </a:tc>
                <a:tc>
                  <a:txBody>
                    <a:bodyPr/>
                    <a:lstStyle/>
                    <a:p>
                      <a:pPr algn="ctr">
                        <a:spcBef>
                          <a:spcPts val="200"/>
                        </a:spcBef>
                        <a:spcAft>
                          <a:spcPts val="200"/>
                        </a:spcAft>
                      </a:pPr>
                      <a:r>
                        <a:rPr lang="en-US" sz="1400" dirty="0">
                          <a:effectLst/>
                        </a:rPr>
                        <a:t>The process of V and V has taken significant time and requires completion before any action can take place on this intervention</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140" marR="15140" marT="0" marB="0" anchor="ctr"/>
                </a:tc>
                <a:tc>
                  <a:txBody>
                    <a:bodyPr/>
                    <a:lstStyle/>
                    <a:p>
                      <a:pPr algn="ctr">
                        <a:spcBef>
                          <a:spcPts val="200"/>
                        </a:spcBef>
                        <a:spcAft>
                          <a:spcPts val="200"/>
                        </a:spcAft>
                      </a:pPr>
                      <a:r>
                        <a:rPr lang="en-US" sz="1400" dirty="0">
                          <a:effectLst/>
                        </a:rPr>
                        <a:t>High priority, implementation to continue/start immediately</a:t>
                      </a:r>
                      <a:endParaRPr lang="en-ZA" sz="1400" dirty="0">
                        <a:effectLst/>
                      </a:endParaRPr>
                    </a:p>
                    <a:p>
                      <a:pPr algn="ctr">
                        <a:spcBef>
                          <a:spcPts val="200"/>
                        </a:spcBef>
                        <a:spcAft>
                          <a:spcPts val="200"/>
                        </a:spcAft>
                      </a:pPr>
                      <a:r>
                        <a:rPr lang="en-US" sz="1400" dirty="0">
                          <a:effectLst/>
                        </a:rPr>
                        <a:t> </a:t>
                      </a:r>
                      <a:endParaRPr lang="en-ZA" sz="1400" dirty="0">
                        <a:effectLst/>
                      </a:endParaRPr>
                    </a:p>
                    <a:p>
                      <a:pPr algn="ctr">
                        <a:spcBef>
                          <a:spcPts val="200"/>
                        </a:spcBef>
                        <a:spcAft>
                          <a:spcPts val="200"/>
                        </a:spcAft>
                      </a:pPr>
                      <a:r>
                        <a:rPr lang="en-US" sz="1400" dirty="0">
                          <a:effectLst/>
                        </a:rPr>
                        <a:t>Target date: 2022</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140" marR="15140" marT="0" marB="0" anchor="ctr"/>
                </a:tc>
                <a:tc>
                  <a:txBody>
                    <a:bodyPr/>
                    <a:lstStyle/>
                    <a:p>
                      <a:pPr algn="ctr">
                        <a:spcBef>
                          <a:spcPts val="200"/>
                        </a:spcBef>
                        <a:spcAft>
                          <a:spcPts val="200"/>
                        </a:spcAft>
                      </a:pPr>
                      <a:r>
                        <a:rPr lang="en-US" sz="1400" dirty="0">
                          <a:effectLst/>
                          <a:latin typeface="+mn-lt"/>
                          <a:ea typeface="Times New Roman" panose="02020603050405020304" pitchFamily="18" charset="0"/>
                          <a:cs typeface="Times New Roman" panose="02020603050405020304" pitchFamily="18" charset="0"/>
                        </a:rPr>
                        <a:t>To be confirmed</a:t>
                      </a:r>
                      <a:endParaRPr lang="en-ZA" sz="1400" dirty="0">
                        <a:effectLst/>
                        <a:latin typeface="+mn-lt"/>
                        <a:ea typeface="Times New Roman" panose="02020603050405020304" pitchFamily="18" charset="0"/>
                        <a:cs typeface="Times New Roman" panose="02020603050405020304" pitchFamily="18" charset="0"/>
                      </a:endParaRPr>
                    </a:p>
                  </a:txBody>
                  <a:tcPr marL="15140" marR="15140" marT="0" marB="0" anchor="ctr"/>
                </a:tc>
                <a:extLst>
                  <a:ext uri="{0D108BD9-81ED-4DB2-BD59-A6C34878D82A}">
                    <a16:rowId xmlns:a16="http://schemas.microsoft.com/office/drawing/2014/main" val="10001"/>
                  </a:ext>
                </a:extLst>
              </a:tr>
              <a:tr h="459806">
                <a:tc>
                  <a:txBody>
                    <a:bodyPr/>
                    <a:lstStyle/>
                    <a:p>
                      <a:pPr algn="ctr">
                        <a:spcBef>
                          <a:spcPts val="200"/>
                        </a:spcBef>
                        <a:spcAft>
                          <a:spcPts val="200"/>
                        </a:spcAft>
                      </a:pPr>
                      <a:r>
                        <a:rPr lang="en-US" sz="1400">
                          <a:effectLst/>
                        </a:rPr>
                        <a:t>Compulsory licensing</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15140" marR="15140" marT="0" marB="0" anchor="ctr"/>
                </a:tc>
                <a:tc>
                  <a:txBody>
                    <a:bodyPr/>
                    <a:lstStyle/>
                    <a:p>
                      <a:pPr algn="ctr">
                        <a:spcBef>
                          <a:spcPts val="200"/>
                        </a:spcBef>
                        <a:spcAft>
                          <a:spcPts val="200"/>
                        </a:spcAft>
                      </a:pPr>
                      <a:r>
                        <a:rPr lang="en-US" sz="1400" dirty="0">
                          <a:effectLst/>
                        </a:rPr>
                        <a:t>IUCMA</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140" marR="15140" marT="0" marB="0" anchor="ctr"/>
                </a:tc>
                <a:tc>
                  <a:txBody>
                    <a:bodyPr/>
                    <a:lstStyle/>
                    <a:p>
                      <a:pPr algn="ctr">
                        <a:spcBef>
                          <a:spcPts val="200"/>
                        </a:spcBef>
                        <a:spcAft>
                          <a:spcPts val="200"/>
                        </a:spcAft>
                      </a:pPr>
                      <a:r>
                        <a:rPr lang="en-US" sz="1400" dirty="0">
                          <a:effectLst/>
                        </a:rPr>
                        <a:t>Engage Stakeholders in Compulsory license process</a:t>
                      </a:r>
                      <a:endParaRPr lang="en-ZA" sz="1400" dirty="0">
                        <a:effectLst/>
                      </a:endParaRPr>
                    </a:p>
                    <a:p>
                      <a:pPr algn="ctr">
                        <a:spcBef>
                          <a:spcPts val="200"/>
                        </a:spcBef>
                        <a:spcAft>
                          <a:spcPts val="200"/>
                        </a:spcAft>
                      </a:pPr>
                      <a:r>
                        <a:rPr lang="en-US" sz="1400" dirty="0">
                          <a:effectLst/>
                        </a:rPr>
                        <a:t> </a:t>
                      </a:r>
                      <a:endParaRPr lang="en-ZA" sz="1400" dirty="0">
                        <a:effectLst/>
                      </a:endParaRPr>
                    </a:p>
                    <a:p>
                      <a:pPr algn="ctr">
                        <a:spcBef>
                          <a:spcPts val="200"/>
                        </a:spcBef>
                        <a:spcAft>
                          <a:spcPts val="200"/>
                        </a:spcAft>
                      </a:pPr>
                      <a:r>
                        <a:rPr lang="en-US" sz="1400" dirty="0">
                          <a:effectLst/>
                        </a:rPr>
                        <a:t>The process should be transparent and clearly defined objectives communicated</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140" marR="15140" marT="0" marB="0" anchor="ctr"/>
                </a:tc>
                <a:tc>
                  <a:txBody>
                    <a:bodyPr/>
                    <a:lstStyle/>
                    <a:p>
                      <a:pPr algn="ctr">
                        <a:spcBef>
                          <a:spcPts val="200"/>
                        </a:spcBef>
                        <a:spcAft>
                          <a:spcPts val="200"/>
                        </a:spcAft>
                      </a:pPr>
                      <a:r>
                        <a:rPr lang="en-US" sz="1400" dirty="0">
                          <a:effectLst/>
                        </a:rPr>
                        <a:t>Target date: 2025 if required</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140" marR="15140" marT="0" marB="0" anchor="ctr"/>
                </a:tc>
                <a:tc>
                  <a:txBody>
                    <a:bodyPr/>
                    <a:lstStyle/>
                    <a:p>
                      <a:pPr algn="ctr">
                        <a:spcBef>
                          <a:spcPts val="200"/>
                        </a:spcBef>
                        <a:spcAft>
                          <a:spcPts val="200"/>
                        </a:spcAft>
                      </a:pPr>
                      <a:r>
                        <a:rPr lang="en-US" sz="1400" dirty="0">
                          <a:effectLst/>
                          <a:latin typeface="+mn-lt"/>
                          <a:ea typeface="Times New Roman" panose="02020603050405020304" pitchFamily="18" charset="0"/>
                          <a:cs typeface="Times New Roman" panose="02020603050405020304" pitchFamily="18" charset="0"/>
                        </a:rPr>
                        <a:t>N/A</a:t>
                      </a:r>
                      <a:endParaRPr lang="en-ZA" sz="1400" dirty="0">
                        <a:effectLst/>
                        <a:latin typeface="+mn-lt"/>
                        <a:ea typeface="Times New Roman" panose="02020603050405020304" pitchFamily="18" charset="0"/>
                        <a:cs typeface="Times New Roman" panose="02020603050405020304" pitchFamily="18" charset="0"/>
                      </a:endParaRPr>
                    </a:p>
                  </a:txBody>
                  <a:tcPr marL="15140" marR="15140"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6149094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19696760"/>
              </p:ext>
            </p:extLst>
          </p:nvPr>
        </p:nvGraphicFramePr>
        <p:xfrm>
          <a:off x="452345" y="1331604"/>
          <a:ext cx="8239310" cy="4043680"/>
        </p:xfrm>
        <a:graphic>
          <a:graphicData uri="http://schemas.openxmlformats.org/drawingml/2006/table">
            <a:tbl>
              <a:tblPr firstRow="1" firstCol="1" bandRow="1" bandCol="1">
                <a:tableStyleId>{5C22544A-7EE6-4342-B048-85BDC9FD1C3A}</a:tableStyleId>
              </a:tblPr>
              <a:tblGrid>
                <a:gridCol w="1593412">
                  <a:extLst>
                    <a:ext uri="{9D8B030D-6E8A-4147-A177-3AD203B41FA5}">
                      <a16:colId xmlns:a16="http://schemas.microsoft.com/office/drawing/2014/main" val="20000"/>
                    </a:ext>
                  </a:extLst>
                </a:gridCol>
                <a:gridCol w="1875934">
                  <a:extLst>
                    <a:ext uri="{9D8B030D-6E8A-4147-A177-3AD203B41FA5}">
                      <a16:colId xmlns:a16="http://schemas.microsoft.com/office/drawing/2014/main" val="20002"/>
                    </a:ext>
                  </a:extLst>
                </a:gridCol>
                <a:gridCol w="2390606">
                  <a:extLst>
                    <a:ext uri="{9D8B030D-6E8A-4147-A177-3AD203B41FA5}">
                      <a16:colId xmlns:a16="http://schemas.microsoft.com/office/drawing/2014/main" val="20003"/>
                    </a:ext>
                  </a:extLst>
                </a:gridCol>
                <a:gridCol w="1189679">
                  <a:extLst>
                    <a:ext uri="{9D8B030D-6E8A-4147-A177-3AD203B41FA5}">
                      <a16:colId xmlns:a16="http://schemas.microsoft.com/office/drawing/2014/main" val="20004"/>
                    </a:ext>
                  </a:extLst>
                </a:gridCol>
                <a:gridCol w="1189679">
                  <a:extLst>
                    <a:ext uri="{9D8B030D-6E8A-4147-A177-3AD203B41FA5}">
                      <a16:colId xmlns:a16="http://schemas.microsoft.com/office/drawing/2014/main" val="3462141549"/>
                    </a:ext>
                  </a:extLst>
                </a:gridCol>
              </a:tblGrid>
              <a:tr h="67289">
                <a:tc>
                  <a:txBody>
                    <a:bodyPr/>
                    <a:lstStyle/>
                    <a:p>
                      <a:pPr algn="ctr">
                        <a:spcBef>
                          <a:spcPts val="200"/>
                        </a:spcBef>
                        <a:spcAft>
                          <a:spcPts val="200"/>
                        </a:spcAft>
                      </a:pPr>
                      <a:r>
                        <a:rPr lang="en-US" sz="1400" dirty="0">
                          <a:effectLst/>
                        </a:rPr>
                        <a:t>Intervention</a:t>
                      </a:r>
                      <a:endParaRPr lang="en-ZA"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140" marR="15140" marT="0" marB="0" anchor="ctr"/>
                </a:tc>
                <a:tc>
                  <a:txBody>
                    <a:bodyPr/>
                    <a:lstStyle/>
                    <a:p>
                      <a:pPr algn="ctr">
                        <a:spcBef>
                          <a:spcPts val="200"/>
                        </a:spcBef>
                        <a:spcAft>
                          <a:spcPts val="200"/>
                        </a:spcAft>
                      </a:pPr>
                      <a:r>
                        <a:rPr lang="en-US" sz="1400">
                          <a:effectLst/>
                        </a:rPr>
                        <a:t>Primary Responsibility</a:t>
                      </a:r>
                      <a:endParaRPr lang="en-ZA" sz="1400" b="1">
                        <a:effectLst/>
                        <a:latin typeface="Arial" panose="020B0604020202020204" pitchFamily="34" charset="0"/>
                        <a:ea typeface="Times New Roman" panose="02020603050405020304" pitchFamily="18" charset="0"/>
                        <a:cs typeface="Times New Roman" panose="02020603050405020304" pitchFamily="18" charset="0"/>
                      </a:endParaRPr>
                    </a:p>
                  </a:txBody>
                  <a:tcPr marL="15140" marR="15140" marT="0" marB="0" anchor="ctr"/>
                </a:tc>
                <a:tc>
                  <a:txBody>
                    <a:bodyPr/>
                    <a:lstStyle/>
                    <a:p>
                      <a:pPr algn="ctr">
                        <a:spcBef>
                          <a:spcPts val="200"/>
                        </a:spcBef>
                        <a:spcAft>
                          <a:spcPts val="200"/>
                        </a:spcAft>
                      </a:pPr>
                      <a:r>
                        <a:rPr lang="en-US" sz="1400">
                          <a:effectLst/>
                        </a:rPr>
                        <a:t>Comments</a:t>
                      </a:r>
                      <a:endParaRPr lang="en-ZA" sz="1400" b="1">
                        <a:effectLst/>
                        <a:latin typeface="Arial" panose="020B0604020202020204" pitchFamily="34" charset="0"/>
                        <a:ea typeface="Times New Roman" panose="02020603050405020304" pitchFamily="18" charset="0"/>
                        <a:cs typeface="Times New Roman" panose="02020603050405020304" pitchFamily="18" charset="0"/>
                      </a:endParaRPr>
                    </a:p>
                  </a:txBody>
                  <a:tcPr marL="15140" marR="15140" marT="0" marB="0" anchor="ctr"/>
                </a:tc>
                <a:tc>
                  <a:txBody>
                    <a:bodyPr/>
                    <a:lstStyle/>
                    <a:p>
                      <a:pPr algn="ctr">
                        <a:spcBef>
                          <a:spcPts val="200"/>
                        </a:spcBef>
                        <a:spcAft>
                          <a:spcPts val="200"/>
                        </a:spcAft>
                      </a:pPr>
                      <a:r>
                        <a:rPr lang="en-US" sz="1400" dirty="0">
                          <a:effectLst/>
                        </a:rPr>
                        <a:t>Target Date (priority)</a:t>
                      </a:r>
                      <a:endParaRPr lang="en-ZA"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140" marR="15140" marT="0" marB="0" anchor="ctr"/>
                </a:tc>
                <a:tc>
                  <a:txBody>
                    <a:bodyPr/>
                    <a:lstStyle/>
                    <a:p>
                      <a:pPr marL="0" marR="0" lvl="0" indent="0" algn="ctr" defTabSz="457200" rtl="0" eaLnBrk="1" fontAlgn="auto" latinLnBrk="0" hangingPunct="1">
                        <a:lnSpc>
                          <a:spcPct val="100000"/>
                        </a:lnSpc>
                        <a:spcBef>
                          <a:spcPts val="200"/>
                        </a:spcBef>
                        <a:spcAft>
                          <a:spcPts val="200"/>
                        </a:spcAft>
                        <a:buClrTx/>
                        <a:buSzTx/>
                        <a:buFontTx/>
                        <a:buNone/>
                        <a:tabLst/>
                        <a:defRPr/>
                      </a:pPr>
                      <a:r>
                        <a:rPr lang="en-US" sz="1400" b="1" kern="1200" dirty="0">
                          <a:solidFill>
                            <a:schemeClr val="lt1"/>
                          </a:solidFill>
                          <a:effectLst/>
                          <a:latin typeface="+mn-lt"/>
                          <a:ea typeface="Times New Roman" panose="02020603050405020304" pitchFamily="18" charset="0"/>
                          <a:cs typeface="Times New Roman" panose="02020603050405020304" pitchFamily="18" charset="0"/>
                        </a:rPr>
                        <a:t>Savings Target</a:t>
                      </a:r>
                      <a:endParaRPr lang="en-ZA" sz="1400" b="1" kern="1200" dirty="0">
                        <a:solidFill>
                          <a:schemeClr val="lt1"/>
                        </a:solidFill>
                        <a:effectLst/>
                        <a:latin typeface="+mn-lt"/>
                        <a:ea typeface="Times New Roman" panose="02020603050405020304" pitchFamily="18" charset="0"/>
                        <a:cs typeface="Times New Roman" panose="02020603050405020304" pitchFamily="18" charset="0"/>
                      </a:endParaRPr>
                    </a:p>
                  </a:txBody>
                  <a:tcPr marL="15140" marR="15140" marT="0" marB="0" anchor="ctr"/>
                </a:tc>
                <a:extLst>
                  <a:ext uri="{0D108BD9-81ED-4DB2-BD59-A6C34878D82A}">
                    <a16:rowId xmlns:a16="http://schemas.microsoft.com/office/drawing/2014/main" val="10000"/>
                  </a:ext>
                </a:extLst>
              </a:tr>
              <a:tr h="201866">
                <a:tc>
                  <a:txBody>
                    <a:bodyPr/>
                    <a:lstStyle/>
                    <a:p>
                      <a:pPr algn="ctr">
                        <a:spcBef>
                          <a:spcPts val="200"/>
                        </a:spcBef>
                        <a:spcAft>
                          <a:spcPts val="200"/>
                        </a:spcAft>
                      </a:pPr>
                      <a:r>
                        <a:rPr lang="en-US" sz="1400" dirty="0">
                          <a:effectLst/>
                        </a:rPr>
                        <a:t>Water Reuse</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140" marR="15140" marT="0" marB="0" anchor="ctr"/>
                </a:tc>
                <a:tc>
                  <a:txBody>
                    <a:bodyPr/>
                    <a:lstStyle/>
                    <a:p>
                      <a:pPr algn="ctr">
                        <a:spcBef>
                          <a:spcPts val="200"/>
                        </a:spcBef>
                        <a:spcAft>
                          <a:spcPts val="200"/>
                        </a:spcAft>
                      </a:pPr>
                      <a:r>
                        <a:rPr lang="en-US" sz="1400" dirty="0">
                          <a:effectLst/>
                        </a:rPr>
                        <a:t>Bushbuckridge LM</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140" marR="15140" marT="0" marB="0" anchor="ctr"/>
                </a:tc>
                <a:tc>
                  <a:txBody>
                    <a:bodyPr/>
                    <a:lstStyle/>
                    <a:p>
                      <a:pPr algn="ctr">
                        <a:spcBef>
                          <a:spcPts val="200"/>
                        </a:spcBef>
                        <a:spcAft>
                          <a:spcPts val="200"/>
                        </a:spcAft>
                      </a:pPr>
                      <a:endParaRPr lang="en-US" sz="1400" dirty="0">
                        <a:effectLst/>
                      </a:endParaRPr>
                    </a:p>
                    <a:p>
                      <a:pPr algn="ctr">
                        <a:spcBef>
                          <a:spcPts val="200"/>
                        </a:spcBef>
                        <a:spcAft>
                          <a:spcPts val="200"/>
                        </a:spcAft>
                      </a:pPr>
                      <a:r>
                        <a:rPr lang="en-US" sz="1400" dirty="0">
                          <a:effectLst/>
                        </a:rPr>
                        <a:t>This intervention is focused on the Bushbuckridge LM supply area and is designed to add additional resources after the implementation of a new dam</a:t>
                      </a:r>
                    </a:p>
                    <a:p>
                      <a:pPr algn="ctr">
                        <a:spcBef>
                          <a:spcPts val="200"/>
                        </a:spcBef>
                        <a:spcAft>
                          <a:spcPts val="200"/>
                        </a:spcAft>
                      </a:pP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140" marR="15140" marT="0" marB="0" anchor="ctr"/>
                </a:tc>
                <a:tc>
                  <a:txBody>
                    <a:bodyPr/>
                    <a:lstStyle/>
                    <a:p>
                      <a:pPr algn="ctr">
                        <a:spcBef>
                          <a:spcPts val="200"/>
                        </a:spcBef>
                        <a:spcAft>
                          <a:spcPts val="200"/>
                        </a:spcAft>
                      </a:pPr>
                      <a:r>
                        <a:rPr lang="en-US" sz="1400" dirty="0">
                          <a:effectLst/>
                        </a:rPr>
                        <a:t>Medium priority level, when new dam constructed</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140" marR="15140" marT="0" marB="0" anchor="ctr"/>
                </a:tc>
                <a:tc>
                  <a:txBody>
                    <a:bodyPr/>
                    <a:lstStyle/>
                    <a:p>
                      <a:pPr algn="ctr">
                        <a:spcBef>
                          <a:spcPts val="200"/>
                        </a:spcBef>
                        <a:spcAft>
                          <a:spcPts val="200"/>
                        </a:spcAft>
                      </a:pPr>
                      <a:r>
                        <a:rPr lang="en-US" sz="1400" dirty="0">
                          <a:effectLst/>
                          <a:latin typeface="+mn-lt"/>
                          <a:ea typeface="Times New Roman" panose="02020603050405020304" pitchFamily="18" charset="0"/>
                          <a:cs typeface="Times New Roman" panose="02020603050405020304" pitchFamily="18" charset="0"/>
                        </a:rPr>
                        <a:t>25% urban use (10 million m</a:t>
                      </a:r>
                      <a:r>
                        <a:rPr lang="en-US" sz="1400" baseline="30000" dirty="0">
                          <a:effectLst/>
                          <a:latin typeface="+mn-lt"/>
                          <a:ea typeface="Times New Roman" panose="02020603050405020304" pitchFamily="18" charset="0"/>
                          <a:cs typeface="Times New Roman" panose="02020603050405020304" pitchFamily="18" charset="0"/>
                        </a:rPr>
                        <a:t>3</a:t>
                      </a:r>
                      <a:r>
                        <a:rPr lang="en-US" sz="1400" dirty="0">
                          <a:effectLst/>
                          <a:latin typeface="+mn-lt"/>
                          <a:ea typeface="Times New Roman" panose="02020603050405020304" pitchFamily="18" charset="0"/>
                          <a:cs typeface="Times New Roman" panose="02020603050405020304" pitchFamily="18" charset="0"/>
                        </a:rPr>
                        <a:t>/annum)</a:t>
                      </a:r>
                      <a:endParaRPr lang="en-ZA" sz="1400" dirty="0">
                        <a:effectLst/>
                        <a:latin typeface="+mn-lt"/>
                        <a:ea typeface="Times New Roman" panose="02020603050405020304" pitchFamily="18" charset="0"/>
                        <a:cs typeface="Times New Roman" panose="02020603050405020304" pitchFamily="18" charset="0"/>
                      </a:endParaRPr>
                    </a:p>
                  </a:txBody>
                  <a:tcPr marL="15140" marR="15140" marT="0" marB="0" anchor="ctr"/>
                </a:tc>
                <a:extLst>
                  <a:ext uri="{0D108BD9-81ED-4DB2-BD59-A6C34878D82A}">
                    <a16:rowId xmlns:a16="http://schemas.microsoft.com/office/drawing/2014/main" val="10001"/>
                  </a:ext>
                </a:extLst>
              </a:tr>
              <a:tr h="448592">
                <a:tc>
                  <a:txBody>
                    <a:bodyPr/>
                    <a:lstStyle/>
                    <a:p>
                      <a:pPr algn="ctr">
                        <a:spcBef>
                          <a:spcPts val="200"/>
                        </a:spcBef>
                        <a:spcAft>
                          <a:spcPts val="200"/>
                        </a:spcAft>
                      </a:pPr>
                      <a:r>
                        <a:rPr lang="en-US" sz="1400" dirty="0">
                          <a:effectLst/>
                        </a:rPr>
                        <a:t>Interim Restriction Rule to Benefit Priority (Primary) Users</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140" marR="15140" marT="0" marB="0" anchor="ctr"/>
                </a:tc>
                <a:tc>
                  <a:txBody>
                    <a:bodyPr/>
                    <a:lstStyle/>
                    <a:p>
                      <a:pPr algn="ctr">
                        <a:spcBef>
                          <a:spcPts val="200"/>
                        </a:spcBef>
                        <a:spcAft>
                          <a:spcPts val="200"/>
                        </a:spcAft>
                      </a:pPr>
                      <a:r>
                        <a:rPr lang="en-US" sz="1400" dirty="0">
                          <a:effectLst/>
                        </a:rPr>
                        <a:t>DWS: Directorate Water Resources Planning Systems, IUCMA</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140" marR="15140" marT="0" marB="0" anchor="ctr"/>
                </a:tc>
                <a:tc>
                  <a:txBody>
                    <a:bodyPr/>
                    <a:lstStyle/>
                    <a:p>
                      <a:pPr algn="ctr">
                        <a:spcBef>
                          <a:spcPts val="200"/>
                        </a:spcBef>
                        <a:spcAft>
                          <a:spcPts val="200"/>
                        </a:spcAft>
                      </a:pPr>
                      <a:endParaRPr lang="en-US" sz="1400" dirty="0">
                        <a:effectLst/>
                      </a:endParaRPr>
                    </a:p>
                    <a:p>
                      <a:pPr algn="ctr">
                        <a:spcBef>
                          <a:spcPts val="200"/>
                        </a:spcBef>
                        <a:spcAft>
                          <a:spcPts val="200"/>
                        </a:spcAft>
                      </a:pPr>
                      <a:r>
                        <a:rPr lang="en-US" sz="1400" dirty="0">
                          <a:effectLst/>
                        </a:rPr>
                        <a:t>DWS has recently awarded a study to a professional service provider that can assist with annual operating analyses for three years. This study will produce dynamic operating rules</a:t>
                      </a:r>
                    </a:p>
                    <a:p>
                      <a:pPr algn="ctr">
                        <a:spcBef>
                          <a:spcPts val="200"/>
                        </a:spcBef>
                        <a:spcAft>
                          <a:spcPts val="200"/>
                        </a:spcAft>
                      </a:pP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140" marR="15140" marT="0" marB="0" anchor="ctr"/>
                </a:tc>
                <a:tc>
                  <a:txBody>
                    <a:bodyPr/>
                    <a:lstStyle/>
                    <a:p>
                      <a:pPr algn="ctr">
                        <a:spcBef>
                          <a:spcPts val="200"/>
                        </a:spcBef>
                        <a:spcAft>
                          <a:spcPts val="200"/>
                        </a:spcAft>
                      </a:pPr>
                      <a:r>
                        <a:rPr lang="en-US" sz="1400" dirty="0">
                          <a:effectLst/>
                        </a:rPr>
                        <a:t>Immediate and ongoing</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140" marR="15140" marT="0" marB="0" anchor="ctr"/>
                </a:tc>
                <a:tc>
                  <a:txBody>
                    <a:bodyPr/>
                    <a:lstStyle/>
                    <a:p>
                      <a:pPr algn="ctr">
                        <a:spcBef>
                          <a:spcPts val="200"/>
                        </a:spcBef>
                        <a:spcAft>
                          <a:spcPts val="200"/>
                        </a:spcAft>
                      </a:pPr>
                      <a:r>
                        <a:rPr lang="en-US" sz="1400" dirty="0">
                          <a:effectLst/>
                          <a:latin typeface="+mn-lt"/>
                          <a:ea typeface="Times New Roman" panose="02020603050405020304" pitchFamily="18" charset="0"/>
                          <a:cs typeface="Times New Roman" panose="02020603050405020304" pitchFamily="18" charset="0"/>
                        </a:rPr>
                        <a:t>N/A</a:t>
                      </a:r>
                      <a:endParaRPr lang="en-ZA" sz="1400" dirty="0">
                        <a:effectLst/>
                        <a:latin typeface="+mn-lt"/>
                        <a:ea typeface="Times New Roman" panose="02020603050405020304" pitchFamily="18" charset="0"/>
                        <a:cs typeface="Times New Roman" panose="02020603050405020304" pitchFamily="18" charset="0"/>
                      </a:endParaRPr>
                    </a:p>
                  </a:txBody>
                  <a:tcPr marL="15140" marR="15140"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307034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67678952"/>
              </p:ext>
            </p:extLst>
          </p:nvPr>
        </p:nvGraphicFramePr>
        <p:xfrm>
          <a:off x="358218" y="220896"/>
          <a:ext cx="8427563" cy="6278880"/>
        </p:xfrm>
        <a:graphic>
          <a:graphicData uri="http://schemas.openxmlformats.org/drawingml/2006/table">
            <a:tbl>
              <a:tblPr firstRow="1" firstCol="1" bandRow="1" bandCol="1">
                <a:tableStyleId>{5C22544A-7EE6-4342-B048-85BDC9FD1C3A}</a:tableStyleId>
              </a:tblPr>
              <a:tblGrid>
                <a:gridCol w="2024507">
                  <a:extLst>
                    <a:ext uri="{9D8B030D-6E8A-4147-A177-3AD203B41FA5}">
                      <a16:colId xmlns:a16="http://schemas.microsoft.com/office/drawing/2014/main" val="20000"/>
                    </a:ext>
                  </a:extLst>
                </a:gridCol>
                <a:gridCol w="2035278">
                  <a:extLst>
                    <a:ext uri="{9D8B030D-6E8A-4147-A177-3AD203B41FA5}">
                      <a16:colId xmlns:a16="http://schemas.microsoft.com/office/drawing/2014/main" val="20002"/>
                    </a:ext>
                  </a:extLst>
                </a:gridCol>
                <a:gridCol w="1934054">
                  <a:extLst>
                    <a:ext uri="{9D8B030D-6E8A-4147-A177-3AD203B41FA5}">
                      <a16:colId xmlns:a16="http://schemas.microsoft.com/office/drawing/2014/main" val="20003"/>
                    </a:ext>
                  </a:extLst>
                </a:gridCol>
                <a:gridCol w="1216862">
                  <a:extLst>
                    <a:ext uri="{9D8B030D-6E8A-4147-A177-3AD203B41FA5}">
                      <a16:colId xmlns:a16="http://schemas.microsoft.com/office/drawing/2014/main" val="20004"/>
                    </a:ext>
                  </a:extLst>
                </a:gridCol>
                <a:gridCol w="1216862">
                  <a:extLst>
                    <a:ext uri="{9D8B030D-6E8A-4147-A177-3AD203B41FA5}">
                      <a16:colId xmlns:a16="http://schemas.microsoft.com/office/drawing/2014/main" val="4124097738"/>
                    </a:ext>
                  </a:extLst>
                </a:gridCol>
              </a:tblGrid>
              <a:tr h="67289">
                <a:tc>
                  <a:txBody>
                    <a:bodyPr/>
                    <a:lstStyle/>
                    <a:p>
                      <a:pPr algn="ctr">
                        <a:spcBef>
                          <a:spcPts val="200"/>
                        </a:spcBef>
                        <a:spcAft>
                          <a:spcPts val="200"/>
                        </a:spcAft>
                      </a:pPr>
                      <a:r>
                        <a:rPr lang="en-US" sz="1400" dirty="0">
                          <a:effectLst/>
                        </a:rPr>
                        <a:t>Intervention</a:t>
                      </a:r>
                      <a:endParaRPr lang="en-ZA"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140" marR="15140" marT="0" marB="0" anchor="ctr"/>
                </a:tc>
                <a:tc>
                  <a:txBody>
                    <a:bodyPr/>
                    <a:lstStyle/>
                    <a:p>
                      <a:pPr algn="ctr">
                        <a:spcBef>
                          <a:spcPts val="200"/>
                        </a:spcBef>
                        <a:spcAft>
                          <a:spcPts val="200"/>
                        </a:spcAft>
                      </a:pPr>
                      <a:r>
                        <a:rPr lang="en-US" sz="1400">
                          <a:effectLst/>
                        </a:rPr>
                        <a:t>Primary Responsibility</a:t>
                      </a:r>
                      <a:endParaRPr lang="en-ZA" sz="1400" b="1">
                        <a:effectLst/>
                        <a:latin typeface="Arial" panose="020B0604020202020204" pitchFamily="34" charset="0"/>
                        <a:ea typeface="Times New Roman" panose="02020603050405020304" pitchFamily="18" charset="0"/>
                        <a:cs typeface="Times New Roman" panose="02020603050405020304" pitchFamily="18" charset="0"/>
                      </a:endParaRPr>
                    </a:p>
                  </a:txBody>
                  <a:tcPr marL="15140" marR="15140" marT="0" marB="0" anchor="ctr"/>
                </a:tc>
                <a:tc>
                  <a:txBody>
                    <a:bodyPr/>
                    <a:lstStyle/>
                    <a:p>
                      <a:pPr algn="ctr">
                        <a:spcBef>
                          <a:spcPts val="200"/>
                        </a:spcBef>
                        <a:spcAft>
                          <a:spcPts val="200"/>
                        </a:spcAft>
                      </a:pPr>
                      <a:r>
                        <a:rPr lang="en-US" sz="1400">
                          <a:effectLst/>
                        </a:rPr>
                        <a:t>Comments</a:t>
                      </a:r>
                      <a:endParaRPr lang="en-ZA" sz="1400" b="1">
                        <a:effectLst/>
                        <a:latin typeface="Arial" panose="020B0604020202020204" pitchFamily="34" charset="0"/>
                        <a:ea typeface="Times New Roman" panose="02020603050405020304" pitchFamily="18" charset="0"/>
                        <a:cs typeface="Times New Roman" panose="02020603050405020304" pitchFamily="18" charset="0"/>
                      </a:endParaRPr>
                    </a:p>
                  </a:txBody>
                  <a:tcPr marL="15140" marR="15140" marT="0" marB="0" anchor="ctr"/>
                </a:tc>
                <a:tc>
                  <a:txBody>
                    <a:bodyPr/>
                    <a:lstStyle/>
                    <a:p>
                      <a:pPr algn="ctr">
                        <a:spcBef>
                          <a:spcPts val="200"/>
                        </a:spcBef>
                        <a:spcAft>
                          <a:spcPts val="200"/>
                        </a:spcAft>
                      </a:pPr>
                      <a:r>
                        <a:rPr lang="en-US" sz="1400" dirty="0">
                          <a:effectLst/>
                        </a:rPr>
                        <a:t>Target Date (priority)</a:t>
                      </a:r>
                      <a:endParaRPr lang="en-ZA"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140" marR="15140" marT="0" marB="0" anchor="ctr"/>
                </a:tc>
                <a:tc>
                  <a:txBody>
                    <a:bodyPr/>
                    <a:lstStyle/>
                    <a:p>
                      <a:pPr marL="0" marR="0" lvl="0" indent="0" algn="ctr" defTabSz="457200" rtl="0" eaLnBrk="1" fontAlgn="auto" latinLnBrk="0" hangingPunct="1">
                        <a:lnSpc>
                          <a:spcPct val="100000"/>
                        </a:lnSpc>
                        <a:spcBef>
                          <a:spcPts val="200"/>
                        </a:spcBef>
                        <a:spcAft>
                          <a:spcPts val="200"/>
                        </a:spcAft>
                        <a:buClrTx/>
                        <a:buSzTx/>
                        <a:buFontTx/>
                        <a:buNone/>
                        <a:tabLst/>
                        <a:defRPr/>
                      </a:pPr>
                      <a:r>
                        <a:rPr lang="en-US" sz="1400" b="1" kern="1200" dirty="0">
                          <a:solidFill>
                            <a:schemeClr val="lt1"/>
                          </a:solidFill>
                          <a:effectLst/>
                          <a:latin typeface="+mn-lt"/>
                          <a:ea typeface="Times New Roman" panose="02020603050405020304" pitchFamily="18" charset="0"/>
                          <a:cs typeface="Times New Roman" panose="02020603050405020304" pitchFamily="18" charset="0"/>
                        </a:rPr>
                        <a:t>Savings Target</a:t>
                      </a:r>
                      <a:endParaRPr lang="en-ZA" sz="1400" b="1" kern="1200" dirty="0">
                        <a:solidFill>
                          <a:schemeClr val="lt1"/>
                        </a:solidFill>
                        <a:effectLst/>
                        <a:latin typeface="+mn-lt"/>
                        <a:ea typeface="Times New Roman" panose="02020603050405020304" pitchFamily="18" charset="0"/>
                        <a:cs typeface="Times New Roman" panose="02020603050405020304" pitchFamily="18" charset="0"/>
                      </a:endParaRPr>
                    </a:p>
                  </a:txBody>
                  <a:tcPr marL="15140" marR="15140" marT="0" marB="0" anchor="ctr"/>
                </a:tc>
                <a:extLst>
                  <a:ext uri="{0D108BD9-81ED-4DB2-BD59-A6C34878D82A}">
                    <a16:rowId xmlns:a16="http://schemas.microsoft.com/office/drawing/2014/main" val="10000"/>
                  </a:ext>
                </a:extLst>
              </a:tr>
              <a:tr h="459806">
                <a:tc>
                  <a:txBody>
                    <a:bodyPr/>
                    <a:lstStyle/>
                    <a:p>
                      <a:pPr algn="ctr">
                        <a:spcBef>
                          <a:spcPts val="200"/>
                        </a:spcBef>
                        <a:spcAft>
                          <a:spcPts val="200"/>
                        </a:spcAft>
                      </a:pPr>
                      <a:r>
                        <a:rPr lang="en-US" sz="1400" dirty="0">
                          <a:effectLst/>
                        </a:rPr>
                        <a:t>Efficient system operation</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140" marR="15140" marT="0" marB="0" anchor="ctr"/>
                </a:tc>
                <a:tc>
                  <a:txBody>
                    <a:bodyPr/>
                    <a:lstStyle/>
                    <a:p>
                      <a:pPr algn="ctr">
                        <a:spcBef>
                          <a:spcPts val="200"/>
                        </a:spcBef>
                        <a:spcAft>
                          <a:spcPts val="200"/>
                        </a:spcAft>
                      </a:pPr>
                      <a:r>
                        <a:rPr lang="en-US" sz="1400" dirty="0">
                          <a:effectLst/>
                        </a:rPr>
                        <a:t>IUCMA and users</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140" marR="15140" marT="0" marB="0" anchor="ctr"/>
                </a:tc>
                <a:tc>
                  <a:txBody>
                    <a:bodyPr/>
                    <a:lstStyle/>
                    <a:p>
                      <a:pPr algn="ctr">
                        <a:spcBef>
                          <a:spcPts val="200"/>
                        </a:spcBef>
                        <a:spcAft>
                          <a:spcPts val="200"/>
                        </a:spcAft>
                      </a:pPr>
                      <a:endParaRPr lang="en-US" sz="1400" dirty="0">
                        <a:effectLst/>
                      </a:endParaRPr>
                    </a:p>
                    <a:p>
                      <a:pPr algn="ctr">
                        <a:spcBef>
                          <a:spcPts val="200"/>
                        </a:spcBef>
                        <a:spcAft>
                          <a:spcPts val="200"/>
                        </a:spcAft>
                      </a:pPr>
                      <a:r>
                        <a:rPr lang="en-US" sz="1400" dirty="0">
                          <a:effectLst/>
                        </a:rPr>
                        <a:t>The existing system should not be allowed to fail, and should be expanded to additional key flow monitoring points throughout the catchments. </a:t>
                      </a:r>
                      <a:endParaRPr lang="en-ZA" sz="1400" dirty="0">
                        <a:effectLst/>
                      </a:endParaRPr>
                    </a:p>
                    <a:p>
                      <a:pPr algn="ctr">
                        <a:spcBef>
                          <a:spcPts val="200"/>
                        </a:spcBef>
                        <a:spcAft>
                          <a:spcPts val="200"/>
                        </a:spcAft>
                      </a:pPr>
                      <a:r>
                        <a:rPr lang="en-US" sz="1400" dirty="0">
                          <a:effectLst/>
                        </a:rPr>
                        <a:t> </a:t>
                      </a:r>
                      <a:endParaRPr lang="en-ZA" sz="1400" dirty="0">
                        <a:effectLst/>
                      </a:endParaRPr>
                    </a:p>
                    <a:p>
                      <a:pPr algn="ctr">
                        <a:spcBef>
                          <a:spcPts val="200"/>
                        </a:spcBef>
                        <a:spcAft>
                          <a:spcPts val="200"/>
                        </a:spcAft>
                      </a:pPr>
                      <a:r>
                        <a:rPr lang="en-US" sz="1400" dirty="0">
                          <a:effectLst/>
                        </a:rPr>
                        <a:t>It is specifically important to improve the flow monitoring in the White River in order to undertake a more accurate hydrological assessment.</a:t>
                      </a:r>
                    </a:p>
                    <a:p>
                      <a:pPr algn="ctr">
                        <a:spcBef>
                          <a:spcPts val="200"/>
                        </a:spcBef>
                        <a:spcAft>
                          <a:spcPts val="200"/>
                        </a:spcAft>
                      </a:pP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140" marR="15140" marT="0" marB="0" anchor="ctr"/>
                </a:tc>
                <a:tc>
                  <a:txBody>
                    <a:bodyPr/>
                    <a:lstStyle/>
                    <a:p>
                      <a:pPr algn="ctr">
                        <a:spcBef>
                          <a:spcPts val="200"/>
                        </a:spcBef>
                        <a:spcAft>
                          <a:spcPts val="200"/>
                        </a:spcAft>
                      </a:pPr>
                      <a:r>
                        <a:rPr lang="en-US" sz="1400" dirty="0">
                          <a:effectLst/>
                        </a:rPr>
                        <a:t>Immediate and ongoing</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140" marR="15140" marT="0" marB="0" anchor="ctr"/>
                </a:tc>
                <a:tc>
                  <a:txBody>
                    <a:bodyPr/>
                    <a:lstStyle/>
                    <a:p>
                      <a:pPr algn="ctr">
                        <a:spcBef>
                          <a:spcPts val="200"/>
                        </a:spcBef>
                        <a:spcAft>
                          <a:spcPts val="200"/>
                        </a:spcAft>
                      </a:pPr>
                      <a:r>
                        <a:rPr lang="en-US" sz="1400" dirty="0">
                          <a:effectLst/>
                          <a:latin typeface="+mn-lt"/>
                          <a:ea typeface="Times New Roman" panose="02020603050405020304" pitchFamily="18" charset="0"/>
                          <a:cs typeface="Times New Roman" panose="02020603050405020304" pitchFamily="18" charset="0"/>
                        </a:rPr>
                        <a:t>N/A</a:t>
                      </a:r>
                      <a:endParaRPr lang="en-ZA" sz="1400" dirty="0">
                        <a:effectLst/>
                        <a:latin typeface="+mn-lt"/>
                        <a:ea typeface="Times New Roman" panose="02020603050405020304" pitchFamily="18" charset="0"/>
                        <a:cs typeface="Times New Roman" panose="02020603050405020304" pitchFamily="18" charset="0"/>
                      </a:endParaRPr>
                    </a:p>
                  </a:txBody>
                  <a:tcPr marL="15140" marR="15140" marT="0" marB="0" anchor="ctr"/>
                </a:tc>
                <a:extLst>
                  <a:ext uri="{0D108BD9-81ED-4DB2-BD59-A6C34878D82A}">
                    <a16:rowId xmlns:a16="http://schemas.microsoft.com/office/drawing/2014/main" val="10001"/>
                  </a:ext>
                </a:extLst>
              </a:tr>
              <a:tr h="201866">
                <a:tc>
                  <a:txBody>
                    <a:bodyPr/>
                    <a:lstStyle/>
                    <a:p>
                      <a:pPr algn="ctr">
                        <a:spcBef>
                          <a:spcPts val="200"/>
                        </a:spcBef>
                        <a:spcAft>
                          <a:spcPts val="200"/>
                        </a:spcAft>
                      </a:pPr>
                      <a:r>
                        <a:rPr lang="en-US" sz="1400">
                          <a:effectLst/>
                        </a:rPr>
                        <a:t>Groundwater Development</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15140" marR="15140" marT="0" marB="0" anchor="ctr"/>
                </a:tc>
                <a:tc>
                  <a:txBody>
                    <a:bodyPr/>
                    <a:lstStyle/>
                    <a:p>
                      <a:pPr algn="ctr">
                        <a:spcBef>
                          <a:spcPts val="200"/>
                        </a:spcBef>
                        <a:spcAft>
                          <a:spcPts val="200"/>
                        </a:spcAft>
                      </a:pPr>
                      <a:r>
                        <a:rPr lang="en-US" sz="1400" dirty="0">
                          <a:effectLst/>
                        </a:rPr>
                        <a:t>IUCMA, Local Municipalities</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140" marR="15140" marT="0" marB="0" anchor="ctr"/>
                </a:tc>
                <a:tc>
                  <a:txBody>
                    <a:bodyPr/>
                    <a:lstStyle/>
                    <a:p>
                      <a:pPr algn="ctr">
                        <a:spcBef>
                          <a:spcPts val="200"/>
                        </a:spcBef>
                        <a:spcAft>
                          <a:spcPts val="200"/>
                        </a:spcAft>
                      </a:pPr>
                      <a:endParaRPr lang="en-US" sz="1400" dirty="0">
                        <a:effectLst/>
                      </a:endParaRPr>
                    </a:p>
                    <a:p>
                      <a:pPr algn="ctr">
                        <a:spcBef>
                          <a:spcPts val="200"/>
                        </a:spcBef>
                        <a:spcAft>
                          <a:spcPts val="200"/>
                        </a:spcAft>
                      </a:pPr>
                      <a:r>
                        <a:rPr lang="en-US" sz="1400" dirty="0">
                          <a:effectLst/>
                        </a:rPr>
                        <a:t>This intervention is focused on the Bushbuckridge LM supply area, however, could also benefit the City of Mbombela if the detailed study indicates so</a:t>
                      </a:r>
                    </a:p>
                    <a:p>
                      <a:pPr algn="ctr">
                        <a:spcBef>
                          <a:spcPts val="200"/>
                        </a:spcBef>
                        <a:spcAft>
                          <a:spcPts val="200"/>
                        </a:spcAft>
                      </a:pP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140" marR="15140" marT="0" marB="0" anchor="ctr"/>
                </a:tc>
                <a:tc>
                  <a:txBody>
                    <a:bodyPr/>
                    <a:lstStyle/>
                    <a:p>
                      <a:pPr algn="ctr">
                        <a:spcBef>
                          <a:spcPts val="200"/>
                        </a:spcBef>
                        <a:spcAft>
                          <a:spcPts val="200"/>
                        </a:spcAft>
                      </a:pPr>
                      <a:r>
                        <a:rPr lang="en-US" sz="1400" dirty="0">
                          <a:effectLst/>
                        </a:rPr>
                        <a:t>Ongoing</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140" marR="15140" marT="0" marB="0" anchor="ctr"/>
                </a:tc>
                <a:tc>
                  <a:txBody>
                    <a:bodyPr/>
                    <a:lstStyle/>
                    <a:p>
                      <a:pPr algn="ctr">
                        <a:spcBef>
                          <a:spcPts val="200"/>
                        </a:spcBef>
                        <a:spcAft>
                          <a:spcPts val="200"/>
                        </a:spcAft>
                      </a:pPr>
                      <a:r>
                        <a:rPr lang="en-US" sz="1400" dirty="0">
                          <a:effectLst/>
                          <a:latin typeface="+mn-lt"/>
                          <a:ea typeface="Times New Roman" panose="02020603050405020304" pitchFamily="18" charset="0"/>
                          <a:cs typeface="Times New Roman" panose="02020603050405020304" pitchFamily="18" charset="0"/>
                        </a:rPr>
                        <a:t>10.5 million m</a:t>
                      </a:r>
                      <a:r>
                        <a:rPr lang="en-US" sz="1400" baseline="30000" dirty="0">
                          <a:effectLst/>
                          <a:latin typeface="+mn-lt"/>
                          <a:ea typeface="Times New Roman" panose="02020603050405020304" pitchFamily="18" charset="0"/>
                          <a:cs typeface="Times New Roman" panose="02020603050405020304" pitchFamily="18" charset="0"/>
                        </a:rPr>
                        <a:t>3</a:t>
                      </a:r>
                      <a:r>
                        <a:rPr lang="en-US" sz="1400" dirty="0">
                          <a:effectLst/>
                          <a:latin typeface="+mn-lt"/>
                          <a:ea typeface="Times New Roman" panose="02020603050405020304" pitchFamily="18" charset="0"/>
                          <a:cs typeface="Times New Roman" panose="02020603050405020304" pitchFamily="18" charset="0"/>
                        </a:rPr>
                        <a:t>/annum in </a:t>
                      </a:r>
                      <a:r>
                        <a:rPr lang="en-US" sz="1400" dirty="0" err="1">
                          <a:effectLst/>
                          <a:latin typeface="+mn-lt"/>
                          <a:ea typeface="Times New Roman" panose="02020603050405020304" pitchFamily="18" charset="0"/>
                          <a:cs typeface="Times New Roman" panose="02020603050405020304" pitchFamily="18" charset="0"/>
                        </a:rPr>
                        <a:t>Sabie</a:t>
                      </a:r>
                      <a:r>
                        <a:rPr lang="en-US" sz="1400" dirty="0">
                          <a:effectLst/>
                          <a:latin typeface="+mn-lt"/>
                          <a:ea typeface="Times New Roman" panose="02020603050405020304" pitchFamily="18" charset="0"/>
                          <a:cs typeface="Times New Roman" panose="02020603050405020304" pitchFamily="18" charset="0"/>
                        </a:rPr>
                        <a:t> </a:t>
                      </a:r>
                      <a:endParaRPr lang="en-ZA" sz="1400" dirty="0">
                        <a:effectLst/>
                        <a:latin typeface="+mn-lt"/>
                        <a:ea typeface="Times New Roman" panose="02020603050405020304" pitchFamily="18" charset="0"/>
                        <a:cs typeface="Times New Roman" panose="02020603050405020304" pitchFamily="18" charset="0"/>
                      </a:endParaRPr>
                    </a:p>
                  </a:txBody>
                  <a:tcPr marL="15140" marR="15140"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279440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38670703"/>
              </p:ext>
            </p:extLst>
          </p:nvPr>
        </p:nvGraphicFramePr>
        <p:xfrm>
          <a:off x="367433" y="939602"/>
          <a:ext cx="8220597" cy="3464560"/>
        </p:xfrm>
        <a:graphic>
          <a:graphicData uri="http://schemas.openxmlformats.org/drawingml/2006/table">
            <a:tbl>
              <a:tblPr firstRow="1" firstCol="1" bandRow="1" bandCol="1">
                <a:tableStyleId>{5C22544A-7EE6-4342-B048-85BDC9FD1C3A}</a:tableStyleId>
              </a:tblPr>
              <a:tblGrid>
                <a:gridCol w="1974789">
                  <a:extLst>
                    <a:ext uri="{9D8B030D-6E8A-4147-A177-3AD203B41FA5}">
                      <a16:colId xmlns:a16="http://schemas.microsoft.com/office/drawing/2014/main" val="20000"/>
                    </a:ext>
                  </a:extLst>
                </a:gridCol>
                <a:gridCol w="1597528">
                  <a:extLst>
                    <a:ext uri="{9D8B030D-6E8A-4147-A177-3AD203B41FA5}">
                      <a16:colId xmlns:a16="http://schemas.microsoft.com/office/drawing/2014/main" val="20002"/>
                    </a:ext>
                  </a:extLst>
                </a:gridCol>
                <a:gridCol w="2274326">
                  <a:extLst>
                    <a:ext uri="{9D8B030D-6E8A-4147-A177-3AD203B41FA5}">
                      <a16:colId xmlns:a16="http://schemas.microsoft.com/office/drawing/2014/main" val="20003"/>
                    </a:ext>
                  </a:extLst>
                </a:gridCol>
                <a:gridCol w="1186977">
                  <a:extLst>
                    <a:ext uri="{9D8B030D-6E8A-4147-A177-3AD203B41FA5}">
                      <a16:colId xmlns:a16="http://schemas.microsoft.com/office/drawing/2014/main" val="20004"/>
                    </a:ext>
                  </a:extLst>
                </a:gridCol>
                <a:gridCol w="1186977">
                  <a:extLst>
                    <a:ext uri="{9D8B030D-6E8A-4147-A177-3AD203B41FA5}">
                      <a16:colId xmlns:a16="http://schemas.microsoft.com/office/drawing/2014/main" val="1252881576"/>
                    </a:ext>
                  </a:extLst>
                </a:gridCol>
              </a:tblGrid>
              <a:tr h="67289">
                <a:tc>
                  <a:txBody>
                    <a:bodyPr/>
                    <a:lstStyle/>
                    <a:p>
                      <a:pPr algn="ctr">
                        <a:spcBef>
                          <a:spcPts val="200"/>
                        </a:spcBef>
                        <a:spcAft>
                          <a:spcPts val="200"/>
                        </a:spcAft>
                      </a:pPr>
                      <a:r>
                        <a:rPr lang="en-US" sz="1400" dirty="0">
                          <a:effectLst/>
                        </a:rPr>
                        <a:t>Intervention</a:t>
                      </a:r>
                      <a:endParaRPr lang="en-ZA"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140" marR="15140" marT="0" marB="0" anchor="ctr"/>
                </a:tc>
                <a:tc>
                  <a:txBody>
                    <a:bodyPr/>
                    <a:lstStyle/>
                    <a:p>
                      <a:pPr algn="ctr">
                        <a:spcBef>
                          <a:spcPts val="200"/>
                        </a:spcBef>
                        <a:spcAft>
                          <a:spcPts val="200"/>
                        </a:spcAft>
                      </a:pPr>
                      <a:r>
                        <a:rPr lang="en-US" sz="1400">
                          <a:effectLst/>
                        </a:rPr>
                        <a:t>Primary Responsibility</a:t>
                      </a:r>
                      <a:endParaRPr lang="en-ZA" sz="1400" b="1">
                        <a:effectLst/>
                        <a:latin typeface="Arial" panose="020B0604020202020204" pitchFamily="34" charset="0"/>
                        <a:ea typeface="Times New Roman" panose="02020603050405020304" pitchFamily="18" charset="0"/>
                        <a:cs typeface="Times New Roman" panose="02020603050405020304" pitchFamily="18" charset="0"/>
                      </a:endParaRPr>
                    </a:p>
                  </a:txBody>
                  <a:tcPr marL="15140" marR="15140" marT="0" marB="0" anchor="ctr"/>
                </a:tc>
                <a:tc>
                  <a:txBody>
                    <a:bodyPr/>
                    <a:lstStyle/>
                    <a:p>
                      <a:pPr algn="ctr">
                        <a:spcBef>
                          <a:spcPts val="200"/>
                        </a:spcBef>
                        <a:spcAft>
                          <a:spcPts val="200"/>
                        </a:spcAft>
                      </a:pPr>
                      <a:r>
                        <a:rPr lang="en-US" sz="1400">
                          <a:effectLst/>
                        </a:rPr>
                        <a:t>Comments</a:t>
                      </a:r>
                      <a:endParaRPr lang="en-ZA" sz="1400" b="1">
                        <a:effectLst/>
                        <a:latin typeface="Arial" panose="020B0604020202020204" pitchFamily="34" charset="0"/>
                        <a:ea typeface="Times New Roman" panose="02020603050405020304" pitchFamily="18" charset="0"/>
                        <a:cs typeface="Times New Roman" panose="02020603050405020304" pitchFamily="18" charset="0"/>
                      </a:endParaRPr>
                    </a:p>
                  </a:txBody>
                  <a:tcPr marL="15140" marR="15140" marT="0" marB="0" anchor="ctr"/>
                </a:tc>
                <a:tc>
                  <a:txBody>
                    <a:bodyPr/>
                    <a:lstStyle/>
                    <a:p>
                      <a:pPr algn="ctr">
                        <a:spcBef>
                          <a:spcPts val="200"/>
                        </a:spcBef>
                        <a:spcAft>
                          <a:spcPts val="200"/>
                        </a:spcAft>
                      </a:pPr>
                      <a:r>
                        <a:rPr lang="en-US" sz="1400" dirty="0">
                          <a:effectLst/>
                        </a:rPr>
                        <a:t>Target Date (priority)</a:t>
                      </a:r>
                      <a:endParaRPr lang="en-ZA"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140" marR="15140" marT="0" marB="0" anchor="ctr"/>
                </a:tc>
                <a:tc>
                  <a:txBody>
                    <a:bodyPr/>
                    <a:lstStyle/>
                    <a:p>
                      <a:pPr marL="0" marR="0" lvl="0" indent="0" algn="ctr" defTabSz="457200" rtl="0" eaLnBrk="1" fontAlgn="auto" latinLnBrk="0" hangingPunct="1">
                        <a:lnSpc>
                          <a:spcPct val="100000"/>
                        </a:lnSpc>
                        <a:spcBef>
                          <a:spcPts val="200"/>
                        </a:spcBef>
                        <a:spcAft>
                          <a:spcPts val="200"/>
                        </a:spcAft>
                        <a:buClrTx/>
                        <a:buSzTx/>
                        <a:buFontTx/>
                        <a:buNone/>
                        <a:tabLst/>
                        <a:defRPr/>
                      </a:pPr>
                      <a:r>
                        <a:rPr lang="en-US" sz="1400" b="1" kern="1200" dirty="0">
                          <a:solidFill>
                            <a:schemeClr val="lt1"/>
                          </a:solidFill>
                          <a:effectLst/>
                          <a:latin typeface="+mn-lt"/>
                          <a:ea typeface="Times New Roman" panose="02020603050405020304" pitchFamily="18" charset="0"/>
                          <a:cs typeface="Times New Roman" panose="02020603050405020304" pitchFamily="18" charset="0"/>
                        </a:rPr>
                        <a:t>Savings Target</a:t>
                      </a:r>
                      <a:endParaRPr lang="en-ZA" sz="1400" b="1" kern="1200" dirty="0">
                        <a:solidFill>
                          <a:schemeClr val="lt1"/>
                        </a:solidFill>
                        <a:effectLst/>
                        <a:latin typeface="+mn-lt"/>
                        <a:ea typeface="Times New Roman" panose="02020603050405020304" pitchFamily="18" charset="0"/>
                        <a:cs typeface="Times New Roman" panose="02020603050405020304" pitchFamily="18" charset="0"/>
                      </a:endParaRPr>
                    </a:p>
                  </a:txBody>
                  <a:tcPr marL="15140" marR="15140" marT="0" marB="0" anchor="ctr"/>
                </a:tc>
                <a:extLst>
                  <a:ext uri="{0D108BD9-81ED-4DB2-BD59-A6C34878D82A}">
                    <a16:rowId xmlns:a16="http://schemas.microsoft.com/office/drawing/2014/main" val="10000"/>
                  </a:ext>
                </a:extLst>
              </a:tr>
              <a:tr h="358873">
                <a:tc>
                  <a:txBody>
                    <a:bodyPr/>
                    <a:lstStyle/>
                    <a:p>
                      <a:pPr algn="ctr">
                        <a:spcBef>
                          <a:spcPts val="200"/>
                        </a:spcBef>
                        <a:spcAft>
                          <a:spcPts val="200"/>
                        </a:spcAft>
                      </a:pPr>
                      <a:r>
                        <a:rPr lang="en-US" sz="1400" dirty="0">
                          <a:effectLst/>
                        </a:rPr>
                        <a:t>New Dam Construction &amp; Existing Dam Raising</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140" marR="15140" marT="0" marB="0" anchor="ctr"/>
                </a:tc>
                <a:tc>
                  <a:txBody>
                    <a:bodyPr/>
                    <a:lstStyle/>
                    <a:p>
                      <a:pPr algn="ctr">
                        <a:spcBef>
                          <a:spcPts val="200"/>
                        </a:spcBef>
                        <a:spcAft>
                          <a:spcPts val="200"/>
                        </a:spcAft>
                      </a:pPr>
                      <a:r>
                        <a:rPr lang="en-US" sz="1400" dirty="0">
                          <a:effectLst/>
                        </a:rPr>
                        <a:t>DWS: Options Analyses (large dams)</a:t>
                      </a:r>
                    </a:p>
                    <a:p>
                      <a:pPr algn="ctr">
                        <a:spcBef>
                          <a:spcPts val="200"/>
                        </a:spcBef>
                        <a:spcAft>
                          <a:spcPts val="200"/>
                        </a:spcAft>
                      </a:pPr>
                      <a:r>
                        <a:rPr lang="en-US" sz="1400" dirty="0" err="1">
                          <a:effectLst/>
                        </a:rPr>
                        <a:t>CoM</a:t>
                      </a:r>
                      <a:r>
                        <a:rPr lang="en-US" sz="1400" dirty="0">
                          <a:effectLst/>
                        </a:rPr>
                        <a:t> (</a:t>
                      </a:r>
                      <a:r>
                        <a:rPr lang="en-US" sz="1400" dirty="0" err="1">
                          <a:effectLst/>
                        </a:rPr>
                        <a:t>Primkop</a:t>
                      </a:r>
                      <a:r>
                        <a:rPr lang="en-US" sz="1400" dirty="0">
                          <a:effectLst/>
                        </a:rPr>
                        <a:t>)</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140" marR="15140" marT="0" marB="0" anchor="ctr"/>
                </a:tc>
                <a:tc>
                  <a:txBody>
                    <a:bodyPr/>
                    <a:lstStyle/>
                    <a:p>
                      <a:pPr algn="ctr">
                        <a:spcBef>
                          <a:spcPts val="200"/>
                        </a:spcBef>
                        <a:spcAft>
                          <a:spcPts val="200"/>
                        </a:spcAft>
                      </a:pPr>
                      <a:r>
                        <a:rPr lang="en-US" sz="1400">
                          <a:effectLst/>
                        </a:rPr>
                        <a:t>Tendering to be undertaken by implementing agent, Construction to be outsourced.</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15140" marR="15140" marT="0" marB="0" anchor="ctr"/>
                </a:tc>
                <a:tc>
                  <a:txBody>
                    <a:bodyPr/>
                    <a:lstStyle/>
                    <a:p>
                      <a:pPr algn="ctr">
                        <a:spcBef>
                          <a:spcPts val="200"/>
                        </a:spcBef>
                        <a:spcAft>
                          <a:spcPts val="200"/>
                        </a:spcAft>
                      </a:pPr>
                      <a:r>
                        <a:rPr lang="en-US" sz="1400" dirty="0">
                          <a:effectLst/>
                        </a:rPr>
                        <a:t>Urgent and requires fast tracking. Construction to be complete by 2030.</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140" marR="15140" marT="0" marB="0" anchor="ctr"/>
                </a:tc>
                <a:tc>
                  <a:txBody>
                    <a:bodyPr/>
                    <a:lstStyle/>
                    <a:p>
                      <a:pPr algn="ctr">
                        <a:spcBef>
                          <a:spcPts val="200"/>
                        </a:spcBef>
                        <a:spcAft>
                          <a:spcPts val="200"/>
                        </a:spcAft>
                      </a:pPr>
                      <a:r>
                        <a:rPr lang="en-US" sz="1400" dirty="0">
                          <a:effectLst/>
                          <a:latin typeface="+mn-lt"/>
                          <a:ea typeface="Times New Roman" panose="02020603050405020304" pitchFamily="18" charset="0"/>
                          <a:cs typeface="Times New Roman" panose="02020603050405020304" pitchFamily="18" charset="0"/>
                        </a:rPr>
                        <a:t>78 million m</a:t>
                      </a:r>
                      <a:r>
                        <a:rPr lang="en-US" sz="1400" baseline="30000" dirty="0">
                          <a:effectLst/>
                          <a:latin typeface="+mn-lt"/>
                          <a:ea typeface="Times New Roman" panose="02020603050405020304" pitchFamily="18" charset="0"/>
                          <a:cs typeface="Times New Roman" panose="02020603050405020304" pitchFamily="18" charset="0"/>
                        </a:rPr>
                        <a:t>3</a:t>
                      </a:r>
                      <a:r>
                        <a:rPr lang="en-US" sz="1400" dirty="0">
                          <a:effectLst/>
                          <a:latin typeface="+mn-lt"/>
                          <a:ea typeface="Times New Roman" panose="02020603050405020304" pitchFamily="18" charset="0"/>
                          <a:cs typeface="Times New Roman" panose="02020603050405020304" pitchFamily="18" charset="0"/>
                        </a:rPr>
                        <a:t>/annum for Croc</a:t>
                      </a:r>
                    </a:p>
                    <a:p>
                      <a:pPr algn="ctr">
                        <a:spcBef>
                          <a:spcPts val="200"/>
                        </a:spcBef>
                        <a:spcAft>
                          <a:spcPts val="200"/>
                        </a:spcAft>
                      </a:pPr>
                      <a:r>
                        <a:rPr lang="en-US" sz="1400" dirty="0">
                          <a:effectLst/>
                          <a:latin typeface="+mn-lt"/>
                          <a:ea typeface="Times New Roman" panose="02020603050405020304" pitchFamily="18" charset="0"/>
                          <a:cs typeface="Times New Roman" panose="02020603050405020304" pitchFamily="18" charset="0"/>
                        </a:rPr>
                        <a:t>20 million m</a:t>
                      </a:r>
                      <a:r>
                        <a:rPr lang="en-US" sz="1400" baseline="30000" dirty="0">
                          <a:effectLst/>
                          <a:latin typeface="+mn-lt"/>
                          <a:ea typeface="Times New Roman" panose="02020603050405020304" pitchFamily="18" charset="0"/>
                          <a:cs typeface="Times New Roman" panose="02020603050405020304" pitchFamily="18" charset="0"/>
                        </a:rPr>
                        <a:t>3</a:t>
                      </a:r>
                      <a:r>
                        <a:rPr lang="en-US" sz="1400" dirty="0">
                          <a:effectLst/>
                          <a:latin typeface="+mn-lt"/>
                          <a:ea typeface="Times New Roman" panose="02020603050405020304" pitchFamily="18" charset="0"/>
                          <a:cs typeface="Times New Roman" panose="02020603050405020304" pitchFamily="18" charset="0"/>
                        </a:rPr>
                        <a:t>/annum for </a:t>
                      </a:r>
                      <a:r>
                        <a:rPr lang="en-US" sz="1400" dirty="0" err="1">
                          <a:effectLst/>
                          <a:latin typeface="+mn-lt"/>
                          <a:ea typeface="Times New Roman" panose="02020603050405020304" pitchFamily="18" charset="0"/>
                          <a:cs typeface="Times New Roman" panose="02020603050405020304" pitchFamily="18" charset="0"/>
                        </a:rPr>
                        <a:t>Sabie</a:t>
                      </a:r>
                      <a:endParaRPr lang="en-ZA" sz="1400" dirty="0">
                        <a:effectLst/>
                        <a:latin typeface="+mn-lt"/>
                        <a:ea typeface="Times New Roman" panose="02020603050405020304" pitchFamily="18" charset="0"/>
                        <a:cs typeface="Times New Roman" panose="02020603050405020304" pitchFamily="18" charset="0"/>
                      </a:endParaRPr>
                    </a:p>
                  </a:txBody>
                  <a:tcPr marL="15140" marR="15140" marT="0" marB="0" anchor="ctr"/>
                </a:tc>
                <a:extLst>
                  <a:ext uri="{0D108BD9-81ED-4DB2-BD59-A6C34878D82A}">
                    <a16:rowId xmlns:a16="http://schemas.microsoft.com/office/drawing/2014/main" val="10001"/>
                  </a:ext>
                </a:extLst>
              </a:tr>
              <a:tr h="302799">
                <a:tc>
                  <a:txBody>
                    <a:bodyPr/>
                    <a:lstStyle/>
                    <a:p>
                      <a:pPr algn="ctr">
                        <a:spcBef>
                          <a:spcPts val="200"/>
                        </a:spcBef>
                        <a:spcAft>
                          <a:spcPts val="200"/>
                        </a:spcAft>
                      </a:pPr>
                      <a:r>
                        <a:rPr lang="en-US" sz="1400">
                          <a:effectLst/>
                        </a:rPr>
                        <a:t>Water releases from Ngodwana Dam</a:t>
                      </a:r>
                      <a:endParaRPr lang="en-ZA" sz="1400">
                        <a:effectLst/>
                        <a:latin typeface="Arial" panose="020B0604020202020204" pitchFamily="34" charset="0"/>
                        <a:ea typeface="Times New Roman" panose="02020603050405020304" pitchFamily="18" charset="0"/>
                        <a:cs typeface="Times New Roman" panose="02020603050405020304" pitchFamily="18" charset="0"/>
                      </a:endParaRPr>
                    </a:p>
                  </a:txBody>
                  <a:tcPr marL="15140" marR="15140" marT="0" marB="0" anchor="ctr"/>
                </a:tc>
                <a:tc>
                  <a:txBody>
                    <a:bodyPr/>
                    <a:lstStyle/>
                    <a:p>
                      <a:pPr algn="ctr">
                        <a:spcBef>
                          <a:spcPts val="200"/>
                        </a:spcBef>
                        <a:spcAft>
                          <a:spcPts val="200"/>
                        </a:spcAft>
                      </a:pPr>
                      <a:r>
                        <a:rPr lang="en-US" sz="1400" dirty="0">
                          <a:effectLst/>
                        </a:rPr>
                        <a:t>DWS: NWRP</a:t>
                      </a:r>
                      <a:endParaRPr lang="en-ZA" sz="1400" dirty="0">
                        <a:effectLst/>
                      </a:endParaRPr>
                    </a:p>
                    <a:p>
                      <a:pPr algn="ctr">
                        <a:spcBef>
                          <a:spcPts val="200"/>
                        </a:spcBef>
                        <a:spcAft>
                          <a:spcPts val="200"/>
                        </a:spcAft>
                      </a:pPr>
                      <a:r>
                        <a:rPr lang="en-US" sz="1400" dirty="0">
                          <a:effectLst/>
                        </a:rPr>
                        <a:t> </a:t>
                      </a:r>
                      <a:endParaRPr lang="en-ZA" sz="1400" dirty="0">
                        <a:effectLst/>
                      </a:endParaRPr>
                    </a:p>
                    <a:p>
                      <a:pPr algn="ctr">
                        <a:spcBef>
                          <a:spcPts val="200"/>
                        </a:spcBef>
                        <a:spcAft>
                          <a:spcPts val="200"/>
                        </a:spcAft>
                      </a:pPr>
                      <a:r>
                        <a:rPr lang="en-US" sz="1400" dirty="0" err="1">
                          <a:effectLst/>
                        </a:rPr>
                        <a:t>CoMLM</a:t>
                      </a:r>
                      <a:r>
                        <a:rPr lang="en-US" sz="1400" dirty="0">
                          <a:effectLst/>
                        </a:rPr>
                        <a:t>, Sappi</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140" marR="15140" marT="0" marB="0" anchor="ctr"/>
                </a:tc>
                <a:tc>
                  <a:txBody>
                    <a:bodyPr/>
                    <a:lstStyle/>
                    <a:p>
                      <a:pPr algn="ctr">
                        <a:spcBef>
                          <a:spcPts val="200"/>
                        </a:spcBef>
                        <a:spcAft>
                          <a:spcPts val="200"/>
                        </a:spcAft>
                      </a:pPr>
                      <a:r>
                        <a:rPr lang="en-US" sz="1400" dirty="0">
                          <a:effectLst/>
                        </a:rPr>
                        <a:t>This option requires further investigation in terms of the water availability and viability of the release. Closer monitoring of Ngodwana dam should be undertaken in order to quantify the excess water available</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140" marR="15140" marT="0" marB="0" anchor="ctr"/>
                </a:tc>
                <a:tc>
                  <a:txBody>
                    <a:bodyPr/>
                    <a:lstStyle/>
                    <a:p>
                      <a:pPr algn="ctr">
                        <a:spcBef>
                          <a:spcPts val="200"/>
                        </a:spcBef>
                        <a:spcAft>
                          <a:spcPts val="200"/>
                        </a:spcAft>
                      </a:pPr>
                      <a:r>
                        <a:rPr lang="en-US" sz="1400" dirty="0">
                          <a:effectLst/>
                        </a:rPr>
                        <a:t>Medium priority level</a:t>
                      </a: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5140" marR="15140" marT="0" marB="0" anchor="ctr"/>
                </a:tc>
                <a:tc>
                  <a:txBody>
                    <a:bodyPr/>
                    <a:lstStyle/>
                    <a:p>
                      <a:pPr algn="ctr">
                        <a:spcBef>
                          <a:spcPts val="200"/>
                        </a:spcBef>
                        <a:spcAft>
                          <a:spcPts val="200"/>
                        </a:spcAft>
                      </a:pPr>
                      <a:r>
                        <a:rPr lang="en-US" sz="1400" dirty="0">
                          <a:effectLst/>
                          <a:latin typeface="+mn-lt"/>
                          <a:ea typeface="Times New Roman" panose="02020603050405020304" pitchFamily="18" charset="0"/>
                          <a:cs typeface="Times New Roman" panose="02020603050405020304" pitchFamily="18" charset="0"/>
                        </a:rPr>
                        <a:t>5 million m</a:t>
                      </a:r>
                      <a:r>
                        <a:rPr lang="en-US" sz="1400" baseline="30000" dirty="0">
                          <a:effectLst/>
                          <a:latin typeface="+mn-lt"/>
                          <a:ea typeface="Times New Roman" panose="02020603050405020304" pitchFamily="18" charset="0"/>
                          <a:cs typeface="Times New Roman" panose="02020603050405020304" pitchFamily="18" charset="0"/>
                        </a:rPr>
                        <a:t>3</a:t>
                      </a:r>
                      <a:r>
                        <a:rPr lang="en-US" sz="1400" dirty="0">
                          <a:effectLst/>
                          <a:latin typeface="+mn-lt"/>
                          <a:ea typeface="Times New Roman" panose="02020603050405020304" pitchFamily="18" charset="0"/>
                          <a:cs typeface="Times New Roman" panose="02020603050405020304" pitchFamily="18" charset="0"/>
                        </a:rPr>
                        <a:t>/annum</a:t>
                      </a:r>
                      <a:endParaRPr lang="en-ZA" sz="1400" dirty="0">
                        <a:effectLst/>
                        <a:latin typeface="+mn-lt"/>
                        <a:ea typeface="Times New Roman" panose="02020603050405020304" pitchFamily="18" charset="0"/>
                        <a:cs typeface="Times New Roman" panose="02020603050405020304" pitchFamily="18" charset="0"/>
                      </a:endParaRPr>
                    </a:p>
                  </a:txBody>
                  <a:tcPr marL="15140" marR="15140"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45519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816" y="109672"/>
            <a:ext cx="7789984" cy="764931"/>
          </a:xfrm>
        </p:spPr>
        <p:txBody>
          <a:bodyPr/>
          <a:lstStyle/>
          <a:p>
            <a:r>
              <a:rPr lang="en-ZA" dirty="0"/>
              <a:t>FUTURE STRATEGY UPDATES</a:t>
            </a:r>
          </a:p>
        </p:txBody>
      </p:sp>
      <p:sp>
        <p:nvSpPr>
          <p:cNvPr id="3" name="Content Placeholder 2"/>
          <p:cNvSpPr>
            <a:spLocks noGrp="1"/>
          </p:cNvSpPr>
          <p:nvPr>
            <p:ph idx="1"/>
          </p:nvPr>
        </p:nvSpPr>
        <p:spPr>
          <a:xfrm>
            <a:off x="896816" y="978254"/>
            <a:ext cx="7789984" cy="5387608"/>
          </a:xfrm>
        </p:spPr>
        <p:txBody>
          <a:bodyPr/>
          <a:lstStyle/>
          <a:p>
            <a:r>
              <a:rPr lang="en-ZA" dirty="0"/>
              <a:t>Incorporate new hydrology</a:t>
            </a:r>
          </a:p>
          <a:p>
            <a:r>
              <a:rPr lang="en-ZA" dirty="0"/>
              <a:t>Update modelled </a:t>
            </a:r>
            <a:r>
              <a:rPr lang="en-ZA" dirty="0" err="1"/>
              <a:t>landuse</a:t>
            </a:r>
            <a:endParaRPr lang="en-ZA" dirty="0"/>
          </a:p>
          <a:p>
            <a:r>
              <a:rPr lang="en-ZA" dirty="0"/>
              <a:t>Water requirement projections and monitoring</a:t>
            </a:r>
          </a:p>
          <a:p>
            <a:r>
              <a:rPr lang="en-ZA" dirty="0"/>
              <a:t>Actual use: irrigation sector</a:t>
            </a:r>
          </a:p>
          <a:p>
            <a:r>
              <a:rPr lang="en-ZA" dirty="0" err="1"/>
              <a:t>Waps</a:t>
            </a:r>
            <a:r>
              <a:rPr lang="en-ZA" dirty="0"/>
              <a:t> &amp; </a:t>
            </a:r>
            <a:r>
              <a:rPr lang="en-ZA" dirty="0" err="1"/>
              <a:t>cms</a:t>
            </a:r>
            <a:endParaRPr lang="en-ZA" dirty="0"/>
          </a:p>
          <a:p>
            <a:r>
              <a:rPr lang="en-ZA" dirty="0"/>
              <a:t>Groundwater</a:t>
            </a:r>
          </a:p>
          <a:p>
            <a:r>
              <a:rPr lang="en-ZA" dirty="0" err="1"/>
              <a:t>Bbr</a:t>
            </a:r>
            <a:r>
              <a:rPr lang="en-ZA" dirty="0"/>
              <a:t> population</a:t>
            </a:r>
          </a:p>
          <a:p>
            <a:r>
              <a:rPr lang="en-ZA" dirty="0" err="1"/>
              <a:t>Strasc</a:t>
            </a:r>
            <a:r>
              <a:rPr lang="en-ZA" dirty="0"/>
              <a:t> coordination &amp; implementation tracking</a:t>
            </a:r>
          </a:p>
        </p:txBody>
      </p:sp>
    </p:spTree>
    <p:extLst>
      <p:ext uri="{BB962C8B-B14F-4D97-AF65-F5344CB8AC3E}">
        <p14:creationId xmlns:p14="http://schemas.microsoft.com/office/powerpoint/2010/main" val="41699379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6328" y="1908167"/>
            <a:ext cx="7077807" cy="1268051"/>
          </a:xfrm>
        </p:spPr>
        <p:txBody>
          <a:bodyPr/>
          <a:lstStyle/>
          <a:p>
            <a:r>
              <a:rPr lang="en-US" b="1" dirty="0">
                <a:latin typeface="Arial" panose="020B0604020202020204" pitchFamily="34" charset="0"/>
                <a:cs typeface="Arial" panose="020B0604020202020204" pitchFamily="34" charset="0"/>
              </a:rPr>
              <a:t>CONTINUATION OF WATER REQUIREMENTS AND AVAILABILITY RECONCILIATION STRATEGY FOR THE MBOMBELA MUNICIPAL AREA </a:t>
            </a:r>
            <a:br>
              <a:rPr lang="en-US" b="1"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(Crocodile </a:t>
            </a:r>
            <a:r>
              <a:rPr lang="en-US" dirty="0" err="1">
                <a:latin typeface="Arial" panose="020B0604020202020204" pitchFamily="34" charset="0"/>
                <a:cs typeface="Arial" panose="020B0604020202020204" pitchFamily="34" charset="0"/>
              </a:rPr>
              <a:t>Sabie</a:t>
            </a:r>
            <a:r>
              <a:rPr lang="en-US" dirty="0">
                <a:latin typeface="Arial" panose="020B0604020202020204" pitchFamily="34" charset="0"/>
                <a:cs typeface="Arial" panose="020B0604020202020204" pitchFamily="34" charset="0"/>
              </a:rPr>
              <a:t> River System Reconciliation Strategy)</a:t>
            </a:r>
            <a:r>
              <a:rPr lang="en-ZA" b="1" dirty="0">
                <a:solidFill>
                  <a:schemeClr val="bg1"/>
                </a:solidFill>
                <a:effectLst>
                  <a:outerShdw blurRad="38100" dist="38100" dir="2700000" algn="tl">
                    <a:srgbClr val="000000">
                      <a:alpha val="43137"/>
                    </a:srgbClr>
                  </a:outerShdw>
                </a:effectLst>
              </a:rPr>
              <a:t/>
            </a:r>
            <a:br>
              <a:rPr lang="en-ZA" b="1" dirty="0">
                <a:solidFill>
                  <a:schemeClr val="bg1"/>
                </a:solidFill>
                <a:effectLst>
                  <a:outerShdw blurRad="38100" dist="38100" dir="2700000" algn="tl">
                    <a:srgbClr val="000000">
                      <a:alpha val="43137"/>
                    </a:srgbClr>
                  </a:outerShdw>
                </a:effectLst>
              </a:rPr>
            </a:br>
            <a:r>
              <a:rPr lang="en-ZA" b="1" dirty="0"/>
              <a:t/>
            </a:r>
            <a:br>
              <a:rPr lang="en-ZA" b="1" dirty="0"/>
            </a:br>
            <a:r>
              <a:rPr lang="en-ZA" b="1" dirty="0"/>
              <a:t>Strategy Steering Committee Meeting </a:t>
            </a:r>
            <a:br>
              <a:rPr lang="en-ZA" b="1" dirty="0"/>
            </a:br>
            <a:r>
              <a:rPr lang="en-ZA" b="1" dirty="0" err="1"/>
              <a:t>StraSC</a:t>
            </a:r>
            <a:r>
              <a:rPr lang="en-ZA" b="1" dirty="0"/>
              <a:t> 5</a:t>
            </a:r>
            <a:r>
              <a:rPr dirty="0"/>
              <a:t/>
            </a:r>
            <a:br>
              <a:rPr dirty="0"/>
            </a:br>
            <a:r>
              <a:rPr lang="en-ZA" dirty="0"/>
              <a:t/>
            </a:r>
            <a:br>
              <a:rPr lang="en-ZA" dirty="0"/>
            </a:br>
            <a:r>
              <a:rPr lang="en-GB" sz="3200" b="1" dirty="0">
                <a:solidFill>
                  <a:schemeClr val="tx1"/>
                </a:solidFill>
              </a:rPr>
              <a:t>Item 9: </a:t>
            </a:r>
            <a:r>
              <a:rPr lang="en-ZA" sz="3200" b="1" dirty="0">
                <a:solidFill>
                  <a:schemeClr val="tx1"/>
                </a:solidFill>
              </a:rPr>
              <a:t>Discussions</a:t>
            </a:r>
            <a:br>
              <a:rPr lang="en-ZA" sz="3200" b="1" dirty="0">
                <a:solidFill>
                  <a:schemeClr val="tx1"/>
                </a:solidFill>
              </a:rPr>
            </a:br>
            <a:endParaRPr lang="en-ZA" sz="3200" b="1" dirty="0"/>
          </a:p>
        </p:txBody>
      </p:sp>
    </p:spTree>
    <p:extLst>
      <p:ext uri="{BB962C8B-B14F-4D97-AF65-F5344CB8AC3E}">
        <p14:creationId xmlns:p14="http://schemas.microsoft.com/office/powerpoint/2010/main" val="3927415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1779" y="-84861"/>
            <a:ext cx="2201043" cy="745263"/>
          </a:xfrm>
        </p:spPr>
        <p:txBody>
          <a:bodyPr/>
          <a:lstStyle/>
          <a:p>
            <a:pPr algn="ctr"/>
            <a:r>
              <a:rPr lang="en-GB" dirty="0"/>
              <a:t>Agenda</a:t>
            </a:r>
          </a:p>
        </p:txBody>
      </p:sp>
      <p:pic>
        <p:nvPicPr>
          <p:cNvPr id="3" name="Picture 2">
            <a:extLst>
              <a:ext uri="{FF2B5EF4-FFF2-40B4-BE49-F238E27FC236}">
                <a16:creationId xmlns:a16="http://schemas.microsoft.com/office/drawing/2014/main" id="{388A4184-BE8F-4FB8-A82B-716488E934E7}"/>
              </a:ext>
            </a:extLst>
          </p:cNvPr>
          <p:cNvPicPr>
            <a:picLocks noChangeAspect="1"/>
          </p:cNvPicPr>
          <p:nvPr/>
        </p:nvPicPr>
        <p:blipFill rotWithShape="1">
          <a:blip r:embed="rId3"/>
          <a:srcRect l="7466"/>
          <a:stretch/>
        </p:blipFill>
        <p:spPr>
          <a:xfrm>
            <a:off x="1376313" y="735292"/>
            <a:ext cx="6952268" cy="4090602"/>
          </a:xfrm>
          <a:prstGeom prst="rect">
            <a:avLst/>
          </a:prstGeom>
        </p:spPr>
      </p:pic>
      <p:pic>
        <p:nvPicPr>
          <p:cNvPr id="5" name="Picture 4">
            <a:extLst>
              <a:ext uri="{FF2B5EF4-FFF2-40B4-BE49-F238E27FC236}">
                <a16:creationId xmlns:a16="http://schemas.microsoft.com/office/drawing/2014/main" id="{F8799F1B-5B9F-4BFC-8787-A7AB5C5A3927}"/>
              </a:ext>
            </a:extLst>
          </p:cNvPr>
          <p:cNvPicPr>
            <a:picLocks noChangeAspect="1"/>
          </p:cNvPicPr>
          <p:nvPr/>
        </p:nvPicPr>
        <p:blipFill rotWithShape="1">
          <a:blip r:embed="rId4"/>
          <a:srcRect l="7466"/>
          <a:stretch/>
        </p:blipFill>
        <p:spPr>
          <a:xfrm>
            <a:off x="1376313" y="4825894"/>
            <a:ext cx="6952268" cy="1385211"/>
          </a:xfrm>
          <a:prstGeom prst="rect">
            <a:avLst/>
          </a:prstGeom>
        </p:spPr>
      </p:pic>
    </p:spTree>
    <p:extLst>
      <p:ext uri="{BB962C8B-B14F-4D97-AF65-F5344CB8AC3E}">
        <p14:creationId xmlns:p14="http://schemas.microsoft.com/office/powerpoint/2010/main" val="2358984574"/>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6328" y="1908167"/>
            <a:ext cx="7077807" cy="1268051"/>
          </a:xfrm>
        </p:spPr>
        <p:txBody>
          <a:bodyPr/>
          <a:lstStyle/>
          <a:p>
            <a:r>
              <a:rPr lang="en-US" b="1" dirty="0">
                <a:latin typeface="Arial" panose="020B0604020202020204" pitchFamily="34" charset="0"/>
                <a:cs typeface="Arial" panose="020B0604020202020204" pitchFamily="34" charset="0"/>
              </a:rPr>
              <a:t>CONTINUATION OF WATER REQUIREMENTS AND AVAILABILITY RECONCILIATION STRATEGY FOR THE MBOMBELA MUNICIPAL AREA </a:t>
            </a:r>
            <a:br>
              <a:rPr lang="en-US" b="1"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(Crocodile </a:t>
            </a:r>
            <a:r>
              <a:rPr lang="en-US" dirty="0" err="1">
                <a:latin typeface="Arial" panose="020B0604020202020204" pitchFamily="34" charset="0"/>
                <a:cs typeface="Arial" panose="020B0604020202020204" pitchFamily="34" charset="0"/>
              </a:rPr>
              <a:t>Sabie</a:t>
            </a:r>
            <a:r>
              <a:rPr lang="en-US" dirty="0">
                <a:latin typeface="Arial" panose="020B0604020202020204" pitchFamily="34" charset="0"/>
                <a:cs typeface="Arial" panose="020B0604020202020204" pitchFamily="34" charset="0"/>
              </a:rPr>
              <a:t> River System Reconciliation Strategy)</a:t>
            </a:r>
            <a:r>
              <a:rPr lang="en-ZA" b="1" dirty="0">
                <a:solidFill>
                  <a:schemeClr val="bg1"/>
                </a:solidFill>
                <a:effectLst>
                  <a:outerShdw blurRad="38100" dist="38100" dir="2700000" algn="tl">
                    <a:srgbClr val="000000">
                      <a:alpha val="43137"/>
                    </a:srgbClr>
                  </a:outerShdw>
                </a:effectLst>
              </a:rPr>
              <a:t/>
            </a:r>
            <a:br>
              <a:rPr lang="en-ZA" b="1" dirty="0">
                <a:solidFill>
                  <a:schemeClr val="bg1"/>
                </a:solidFill>
                <a:effectLst>
                  <a:outerShdw blurRad="38100" dist="38100" dir="2700000" algn="tl">
                    <a:srgbClr val="000000">
                      <a:alpha val="43137"/>
                    </a:srgbClr>
                  </a:outerShdw>
                </a:effectLst>
              </a:rPr>
            </a:br>
            <a:r>
              <a:rPr lang="en-ZA" b="1" dirty="0"/>
              <a:t/>
            </a:r>
            <a:br>
              <a:rPr lang="en-ZA" b="1" dirty="0"/>
            </a:br>
            <a:r>
              <a:rPr lang="en-ZA" b="1" dirty="0"/>
              <a:t>Strategy Steering Committee Meeting </a:t>
            </a:r>
            <a:br>
              <a:rPr lang="en-ZA" b="1" dirty="0"/>
            </a:br>
            <a:r>
              <a:rPr lang="en-ZA" b="1" dirty="0" err="1"/>
              <a:t>StraSC</a:t>
            </a:r>
            <a:r>
              <a:rPr lang="en-ZA" b="1" dirty="0"/>
              <a:t> 5</a:t>
            </a:r>
            <a:r>
              <a:rPr dirty="0"/>
              <a:t/>
            </a:r>
            <a:br>
              <a:rPr dirty="0"/>
            </a:br>
            <a:r>
              <a:rPr lang="en-ZA" dirty="0"/>
              <a:t/>
            </a:r>
            <a:br>
              <a:rPr lang="en-ZA" dirty="0"/>
            </a:br>
            <a:r>
              <a:rPr lang="en-GB" sz="3200" b="1" dirty="0">
                <a:solidFill>
                  <a:schemeClr val="tx1"/>
                </a:solidFill>
              </a:rPr>
              <a:t>Item 4: </a:t>
            </a:r>
            <a:r>
              <a:rPr lang="en-US" sz="3200" b="1" dirty="0">
                <a:solidFill>
                  <a:schemeClr val="tx1"/>
                </a:solidFill>
              </a:rPr>
              <a:t>Purpose of the Meeting</a:t>
            </a:r>
            <a:r>
              <a:rPr lang="en-ZA" sz="3200" b="1" dirty="0">
                <a:solidFill>
                  <a:schemeClr val="tx1"/>
                </a:solidFill>
              </a:rPr>
              <a:t/>
            </a:r>
            <a:br>
              <a:rPr lang="en-ZA" sz="3200" b="1" dirty="0">
                <a:solidFill>
                  <a:schemeClr val="tx1"/>
                </a:solidFill>
              </a:rPr>
            </a:br>
            <a:r>
              <a:rPr lang="en-GB" sz="3200" dirty="0"/>
              <a:t/>
            </a:r>
            <a:br>
              <a:rPr lang="en-GB" sz="3200" dirty="0"/>
            </a:br>
            <a:r>
              <a:rPr lang="en-GB" sz="3200" dirty="0"/>
              <a:t/>
            </a:r>
            <a:br>
              <a:rPr lang="en-GB" sz="3200" dirty="0"/>
            </a:br>
            <a:endParaRPr lang="en-ZA" sz="3200" b="1" dirty="0"/>
          </a:p>
        </p:txBody>
      </p:sp>
    </p:spTree>
    <p:extLst>
      <p:ext uri="{BB962C8B-B14F-4D97-AF65-F5344CB8AC3E}">
        <p14:creationId xmlns:p14="http://schemas.microsoft.com/office/powerpoint/2010/main" val="3684674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Purpose</a:t>
            </a:r>
          </a:p>
        </p:txBody>
      </p:sp>
      <p:sp>
        <p:nvSpPr>
          <p:cNvPr id="3" name="Content Placeholder 2"/>
          <p:cNvSpPr>
            <a:spLocks noGrp="1"/>
          </p:cNvSpPr>
          <p:nvPr>
            <p:ph idx="1"/>
          </p:nvPr>
        </p:nvSpPr>
        <p:spPr>
          <a:xfrm>
            <a:off x="896816" y="835269"/>
            <a:ext cx="8247184" cy="5387608"/>
          </a:xfrm>
        </p:spPr>
        <p:txBody>
          <a:bodyPr/>
          <a:lstStyle/>
          <a:p>
            <a:pPr marL="342900" indent="-342900">
              <a:buFont typeface="Arial" panose="020B0604020202020204" pitchFamily="34" charset="0"/>
              <a:buChar char="•"/>
            </a:pPr>
            <a:r>
              <a:rPr lang="en-ZA" dirty="0"/>
              <a:t>FINAL STRASC MEETING OF THIS PHASE OF STUDY</a:t>
            </a:r>
          </a:p>
          <a:p>
            <a:pPr marL="966788" lvl="3" indent="-342900">
              <a:buFont typeface="Arial" panose="020B0604020202020204" pitchFamily="34" charset="0"/>
              <a:buChar char="•"/>
            </a:pPr>
            <a:r>
              <a:rPr lang="en-ZA" dirty="0"/>
              <a:t>Continuation Phase being Initiated</a:t>
            </a:r>
          </a:p>
          <a:p>
            <a:pPr marL="342900" indent="-342900">
              <a:buFont typeface="Arial" panose="020B0604020202020204" pitchFamily="34" charset="0"/>
              <a:buChar char="•"/>
            </a:pPr>
            <a:r>
              <a:rPr lang="en-ZA" dirty="0"/>
              <a:t>PRESENT DRAFT STRATEGY</a:t>
            </a:r>
          </a:p>
          <a:p>
            <a:pPr marL="342900" indent="-342900">
              <a:buFont typeface="Arial" panose="020B0604020202020204" pitchFamily="34" charset="0"/>
              <a:buChar char="•"/>
            </a:pPr>
            <a:r>
              <a:rPr lang="en-ZA" dirty="0"/>
              <a:t>PRESENT AND GAIN APPROVAL FOR INTERVENTION ACTION PLAN AND RESPONSIBILITIES</a:t>
            </a:r>
          </a:p>
          <a:p>
            <a:pPr marL="342900" indent="-342900">
              <a:buFont typeface="Arial" panose="020B0604020202020204" pitchFamily="34" charset="0"/>
              <a:buChar char="•"/>
            </a:pPr>
            <a:endParaRPr lang="en-ZA" dirty="0"/>
          </a:p>
          <a:p>
            <a:pPr marL="342900" indent="-342900"/>
            <a:endParaRPr lang="en-ZA" dirty="0"/>
          </a:p>
        </p:txBody>
      </p:sp>
    </p:spTree>
    <p:extLst>
      <p:ext uri="{BB962C8B-B14F-4D97-AF65-F5344CB8AC3E}">
        <p14:creationId xmlns:p14="http://schemas.microsoft.com/office/powerpoint/2010/main" val="612116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6328" y="1908167"/>
            <a:ext cx="7077807" cy="1268051"/>
          </a:xfrm>
        </p:spPr>
        <p:txBody>
          <a:bodyPr/>
          <a:lstStyle/>
          <a:p>
            <a:r>
              <a:rPr lang="en-US" b="1" dirty="0">
                <a:latin typeface="Arial" panose="020B0604020202020204" pitchFamily="34" charset="0"/>
                <a:cs typeface="Arial" panose="020B0604020202020204" pitchFamily="34" charset="0"/>
              </a:rPr>
              <a:t>CONTINUATION OF WATER REQUIREMENTS AND AVAILABILITY RECONCILIATION STRATEGY FOR THE MBOMBELA MUNICIPAL AREA </a:t>
            </a:r>
            <a:br>
              <a:rPr lang="en-US" b="1"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(Crocodile </a:t>
            </a:r>
            <a:r>
              <a:rPr lang="en-US" dirty="0" err="1">
                <a:latin typeface="Arial" panose="020B0604020202020204" pitchFamily="34" charset="0"/>
                <a:cs typeface="Arial" panose="020B0604020202020204" pitchFamily="34" charset="0"/>
              </a:rPr>
              <a:t>Sabie</a:t>
            </a:r>
            <a:r>
              <a:rPr lang="en-US" dirty="0">
                <a:latin typeface="Arial" panose="020B0604020202020204" pitchFamily="34" charset="0"/>
                <a:cs typeface="Arial" panose="020B0604020202020204" pitchFamily="34" charset="0"/>
              </a:rPr>
              <a:t> River System Reconciliation Strategy)</a:t>
            </a:r>
            <a:r>
              <a:rPr lang="en-ZA" b="1" dirty="0">
                <a:solidFill>
                  <a:schemeClr val="bg1"/>
                </a:solidFill>
                <a:effectLst>
                  <a:outerShdw blurRad="38100" dist="38100" dir="2700000" algn="tl">
                    <a:srgbClr val="000000">
                      <a:alpha val="43137"/>
                    </a:srgbClr>
                  </a:outerShdw>
                </a:effectLst>
              </a:rPr>
              <a:t/>
            </a:r>
            <a:br>
              <a:rPr lang="en-ZA" b="1" dirty="0">
                <a:solidFill>
                  <a:schemeClr val="bg1"/>
                </a:solidFill>
                <a:effectLst>
                  <a:outerShdw blurRad="38100" dist="38100" dir="2700000" algn="tl">
                    <a:srgbClr val="000000">
                      <a:alpha val="43137"/>
                    </a:srgbClr>
                  </a:outerShdw>
                </a:effectLst>
              </a:rPr>
            </a:br>
            <a:r>
              <a:rPr lang="en-ZA" b="1" dirty="0"/>
              <a:t/>
            </a:r>
            <a:br>
              <a:rPr lang="en-ZA" b="1" dirty="0"/>
            </a:br>
            <a:r>
              <a:rPr lang="en-ZA" b="1" dirty="0"/>
              <a:t>Strategy Steering Committee Meeting </a:t>
            </a:r>
            <a:br>
              <a:rPr lang="en-ZA" b="1" dirty="0"/>
            </a:br>
            <a:r>
              <a:rPr lang="en-ZA" b="1" dirty="0" err="1"/>
              <a:t>StraSC</a:t>
            </a:r>
            <a:r>
              <a:rPr lang="en-ZA" b="1" dirty="0"/>
              <a:t> 5</a:t>
            </a:r>
            <a:r>
              <a:rPr dirty="0"/>
              <a:t/>
            </a:r>
            <a:br>
              <a:rPr dirty="0"/>
            </a:br>
            <a:r>
              <a:rPr lang="en-ZA" dirty="0"/>
              <a:t/>
            </a:r>
            <a:br>
              <a:rPr lang="en-ZA" dirty="0"/>
            </a:br>
            <a:r>
              <a:rPr lang="en-GB" sz="3200" b="1" dirty="0">
                <a:solidFill>
                  <a:schemeClr val="tx1"/>
                </a:solidFill>
              </a:rPr>
              <a:t>Item 5&amp;6: Approval of Minutes </a:t>
            </a:r>
            <a:r>
              <a:rPr lang="en-ZA" sz="3200" b="1" dirty="0">
                <a:solidFill>
                  <a:schemeClr val="tx1"/>
                </a:solidFill>
              </a:rPr>
              <a:t>&amp; Matters Arising</a:t>
            </a:r>
            <a:br>
              <a:rPr lang="en-ZA" sz="3200" b="1" dirty="0">
                <a:solidFill>
                  <a:schemeClr val="tx1"/>
                </a:solidFill>
              </a:rPr>
            </a:br>
            <a:r>
              <a:rPr lang="en-GB" sz="3200" dirty="0"/>
              <a:t/>
            </a:r>
            <a:br>
              <a:rPr lang="en-GB" sz="3200" dirty="0"/>
            </a:br>
            <a:r>
              <a:rPr lang="en-GB" sz="3200" dirty="0"/>
              <a:t/>
            </a:r>
            <a:br>
              <a:rPr lang="en-GB" sz="3200" dirty="0"/>
            </a:br>
            <a:endParaRPr lang="en-ZA" sz="3200" b="1" dirty="0"/>
          </a:p>
        </p:txBody>
      </p:sp>
    </p:spTree>
    <p:extLst>
      <p:ext uri="{BB962C8B-B14F-4D97-AF65-F5344CB8AC3E}">
        <p14:creationId xmlns:p14="http://schemas.microsoft.com/office/powerpoint/2010/main" val="2922603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9390" y="137723"/>
            <a:ext cx="7934251" cy="819809"/>
          </a:xfrm>
        </p:spPr>
        <p:txBody>
          <a:bodyPr/>
          <a:lstStyle/>
          <a:p>
            <a:r>
              <a:rPr lang="en-US" dirty="0">
                <a:solidFill>
                  <a:schemeClr val="accent3">
                    <a:lumMod val="75000"/>
                  </a:schemeClr>
                </a:solidFill>
              </a:rPr>
              <a:t>Matters Arising: Action list</a:t>
            </a:r>
            <a:endParaRPr lang="en-ZA" sz="2800" b="1" dirty="0">
              <a:solidFill>
                <a:schemeClr val="accent3">
                  <a:lumMod val="75000"/>
                </a:schemeClr>
              </a:solidFill>
            </a:endParaRPr>
          </a:p>
        </p:txBody>
      </p:sp>
      <p:pic>
        <p:nvPicPr>
          <p:cNvPr id="6" name="Picture 5">
            <a:extLst>
              <a:ext uri="{FF2B5EF4-FFF2-40B4-BE49-F238E27FC236}">
                <a16:creationId xmlns:a16="http://schemas.microsoft.com/office/drawing/2014/main" id="{7AB4F057-7BFC-431C-ABBE-72AA76D34C94}"/>
              </a:ext>
            </a:extLst>
          </p:cNvPr>
          <p:cNvPicPr>
            <a:picLocks noChangeAspect="1"/>
          </p:cNvPicPr>
          <p:nvPr/>
        </p:nvPicPr>
        <p:blipFill>
          <a:blip r:embed="rId2"/>
          <a:stretch>
            <a:fillRect/>
          </a:stretch>
        </p:blipFill>
        <p:spPr>
          <a:xfrm>
            <a:off x="0" y="799569"/>
            <a:ext cx="9144000" cy="2129164"/>
          </a:xfrm>
          <a:prstGeom prst="rect">
            <a:avLst/>
          </a:prstGeom>
        </p:spPr>
      </p:pic>
      <p:pic>
        <p:nvPicPr>
          <p:cNvPr id="7" name="Picture 6">
            <a:extLst>
              <a:ext uri="{FF2B5EF4-FFF2-40B4-BE49-F238E27FC236}">
                <a16:creationId xmlns:a16="http://schemas.microsoft.com/office/drawing/2014/main" id="{D7F7B7DB-47A6-452C-9E25-64D5E035B812}"/>
              </a:ext>
            </a:extLst>
          </p:cNvPr>
          <p:cNvPicPr>
            <a:picLocks noChangeAspect="1"/>
          </p:cNvPicPr>
          <p:nvPr/>
        </p:nvPicPr>
        <p:blipFill>
          <a:blip r:embed="rId3"/>
          <a:stretch>
            <a:fillRect/>
          </a:stretch>
        </p:blipFill>
        <p:spPr>
          <a:xfrm>
            <a:off x="0" y="2994722"/>
            <a:ext cx="9134475" cy="1828800"/>
          </a:xfrm>
          <a:prstGeom prst="rect">
            <a:avLst/>
          </a:prstGeom>
        </p:spPr>
      </p:pic>
      <p:pic>
        <p:nvPicPr>
          <p:cNvPr id="8" name="Picture 7">
            <a:extLst>
              <a:ext uri="{FF2B5EF4-FFF2-40B4-BE49-F238E27FC236}">
                <a16:creationId xmlns:a16="http://schemas.microsoft.com/office/drawing/2014/main" id="{F05BAAFA-1056-4AB3-9411-94BDF38CA453}"/>
              </a:ext>
            </a:extLst>
          </p:cNvPr>
          <p:cNvPicPr>
            <a:picLocks noChangeAspect="1"/>
          </p:cNvPicPr>
          <p:nvPr/>
        </p:nvPicPr>
        <p:blipFill>
          <a:blip r:embed="rId4"/>
          <a:stretch>
            <a:fillRect/>
          </a:stretch>
        </p:blipFill>
        <p:spPr>
          <a:xfrm>
            <a:off x="0" y="4899934"/>
            <a:ext cx="9124950" cy="1495425"/>
          </a:xfrm>
          <a:prstGeom prst="rect">
            <a:avLst/>
          </a:prstGeom>
        </p:spPr>
      </p:pic>
    </p:spTree>
    <p:extLst>
      <p:ext uri="{BB962C8B-B14F-4D97-AF65-F5344CB8AC3E}">
        <p14:creationId xmlns:p14="http://schemas.microsoft.com/office/powerpoint/2010/main" val="1492363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9390" y="137723"/>
            <a:ext cx="7934251" cy="819809"/>
          </a:xfrm>
        </p:spPr>
        <p:txBody>
          <a:bodyPr/>
          <a:lstStyle/>
          <a:p>
            <a:r>
              <a:rPr lang="en-US" dirty="0">
                <a:solidFill>
                  <a:schemeClr val="accent3">
                    <a:lumMod val="75000"/>
                  </a:schemeClr>
                </a:solidFill>
              </a:rPr>
              <a:t>Matters Arising: Action list</a:t>
            </a:r>
            <a:endParaRPr lang="en-ZA" sz="2800" b="1" dirty="0">
              <a:solidFill>
                <a:schemeClr val="accent3">
                  <a:lumMod val="75000"/>
                </a:schemeClr>
              </a:solidFill>
            </a:endParaRPr>
          </a:p>
        </p:txBody>
      </p:sp>
      <p:pic>
        <p:nvPicPr>
          <p:cNvPr id="3" name="Picture 2">
            <a:extLst>
              <a:ext uri="{FF2B5EF4-FFF2-40B4-BE49-F238E27FC236}">
                <a16:creationId xmlns:a16="http://schemas.microsoft.com/office/drawing/2014/main" id="{7F5E2ABF-4F55-48D1-B4DE-20B50B2E45C0}"/>
              </a:ext>
            </a:extLst>
          </p:cNvPr>
          <p:cNvPicPr>
            <a:picLocks noChangeAspect="1"/>
          </p:cNvPicPr>
          <p:nvPr/>
        </p:nvPicPr>
        <p:blipFill>
          <a:blip r:embed="rId2"/>
          <a:stretch>
            <a:fillRect/>
          </a:stretch>
        </p:blipFill>
        <p:spPr>
          <a:xfrm>
            <a:off x="0" y="753359"/>
            <a:ext cx="9096375" cy="1524000"/>
          </a:xfrm>
          <a:prstGeom prst="rect">
            <a:avLst/>
          </a:prstGeom>
        </p:spPr>
      </p:pic>
      <p:pic>
        <p:nvPicPr>
          <p:cNvPr id="4" name="Picture 3">
            <a:extLst>
              <a:ext uri="{FF2B5EF4-FFF2-40B4-BE49-F238E27FC236}">
                <a16:creationId xmlns:a16="http://schemas.microsoft.com/office/drawing/2014/main" id="{018868C9-CA08-4DBD-B84B-07A9136EC495}"/>
              </a:ext>
            </a:extLst>
          </p:cNvPr>
          <p:cNvPicPr>
            <a:picLocks noChangeAspect="1"/>
          </p:cNvPicPr>
          <p:nvPr/>
        </p:nvPicPr>
        <p:blipFill>
          <a:blip r:embed="rId3"/>
          <a:stretch>
            <a:fillRect/>
          </a:stretch>
        </p:blipFill>
        <p:spPr>
          <a:xfrm>
            <a:off x="0" y="2497339"/>
            <a:ext cx="9039225" cy="1323975"/>
          </a:xfrm>
          <a:prstGeom prst="rect">
            <a:avLst/>
          </a:prstGeom>
        </p:spPr>
      </p:pic>
      <p:pic>
        <p:nvPicPr>
          <p:cNvPr id="5" name="Picture 4">
            <a:extLst>
              <a:ext uri="{FF2B5EF4-FFF2-40B4-BE49-F238E27FC236}">
                <a16:creationId xmlns:a16="http://schemas.microsoft.com/office/drawing/2014/main" id="{5F427A92-7D88-4EAF-960B-5DF9DEC40B9D}"/>
              </a:ext>
            </a:extLst>
          </p:cNvPr>
          <p:cNvPicPr>
            <a:picLocks noChangeAspect="1"/>
          </p:cNvPicPr>
          <p:nvPr/>
        </p:nvPicPr>
        <p:blipFill>
          <a:blip r:embed="rId4"/>
          <a:stretch>
            <a:fillRect/>
          </a:stretch>
        </p:blipFill>
        <p:spPr>
          <a:xfrm>
            <a:off x="-9526" y="3963994"/>
            <a:ext cx="9115425" cy="1504950"/>
          </a:xfrm>
          <a:prstGeom prst="rect">
            <a:avLst/>
          </a:prstGeom>
        </p:spPr>
      </p:pic>
      <p:pic>
        <p:nvPicPr>
          <p:cNvPr id="8" name="Picture 7">
            <a:extLst>
              <a:ext uri="{FF2B5EF4-FFF2-40B4-BE49-F238E27FC236}">
                <a16:creationId xmlns:a16="http://schemas.microsoft.com/office/drawing/2014/main" id="{2C5A398B-A52E-4FF6-A278-AA1B927B8E23}"/>
              </a:ext>
            </a:extLst>
          </p:cNvPr>
          <p:cNvPicPr>
            <a:picLocks noChangeAspect="1"/>
          </p:cNvPicPr>
          <p:nvPr/>
        </p:nvPicPr>
        <p:blipFill>
          <a:blip r:embed="rId5"/>
          <a:stretch>
            <a:fillRect/>
          </a:stretch>
        </p:blipFill>
        <p:spPr>
          <a:xfrm>
            <a:off x="19050" y="5728450"/>
            <a:ext cx="9124950" cy="1114425"/>
          </a:xfrm>
          <a:prstGeom prst="rect">
            <a:avLst/>
          </a:prstGeom>
        </p:spPr>
      </p:pic>
    </p:spTree>
    <p:extLst>
      <p:ext uri="{BB962C8B-B14F-4D97-AF65-F5344CB8AC3E}">
        <p14:creationId xmlns:p14="http://schemas.microsoft.com/office/powerpoint/2010/main" val="51319168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42249</TotalTime>
  <Words>914</Words>
  <Application>Microsoft Office PowerPoint</Application>
  <PresentationFormat>On-screen Show (4:3)</PresentationFormat>
  <Paragraphs>204</Paragraphs>
  <Slides>38</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ＭＳ Ｐゴシック</vt:lpstr>
      <vt:lpstr>Arial</vt:lpstr>
      <vt:lpstr>Calibri</vt:lpstr>
      <vt:lpstr>Courier New</vt:lpstr>
      <vt:lpstr>Gill Sans</vt:lpstr>
      <vt:lpstr>Gill Snas</vt:lpstr>
      <vt:lpstr>Times New Roman</vt:lpstr>
      <vt:lpstr>Wingdings</vt:lpstr>
      <vt:lpstr>1_Office Theme</vt:lpstr>
      <vt:lpstr>CONTINUATION OF WATER REQUIREMENTS AND AVAILABILITY RECONCILIATION STRATEGY FOR THE MBOMBELA MUNICIPAL AREA  (Crocodile Sabie River System Reconciliation Strategy)  Strategy Steering Committee Meeting  StraSC 5  Tuesday, 6 October 2020</vt:lpstr>
      <vt:lpstr>CONTINUATION OF WATER REQUIREMENTS AND AVAILABILITY RECONCILIATION STRATEGY FOR THE MBOMBELA MUNICIPAL AREA  (Crocodile Sabie River System Reconciliation Strategy)  Strategy Steering Committee Meeting  StraSC 5  Item 2: Attendance and Apologies</vt:lpstr>
      <vt:lpstr>CONTINUATION OF WATER REQUIREMENTS AND AVAILABILITY RECONCILIATION STRATEGY FOR THE MBOMBELA MUNICIPAL AREA  (Crocodile Sabie River System Reconciliation Strategy)  Strategy Steering Committee Meeting  StraSC 5  Item 3: Acceptance of Agenda</vt:lpstr>
      <vt:lpstr>Agenda</vt:lpstr>
      <vt:lpstr>CONTINUATION OF WATER REQUIREMENTS AND AVAILABILITY RECONCILIATION STRATEGY FOR THE MBOMBELA MUNICIPAL AREA  (Crocodile Sabie River System Reconciliation Strategy)  Strategy Steering Committee Meeting  StraSC 5  Item 4: Purpose of the Meeting   </vt:lpstr>
      <vt:lpstr>Purpose</vt:lpstr>
      <vt:lpstr>CONTINUATION OF WATER REQUIREMENTS AND AVAILABILITY RECONCILIATION STRATEGY FOR THE MBOMBELA MUNICIPAL AREA  (Crocodile Sabie River System Reconciliation Strategy)  Strategy Steering Committee Meeting  StraSC 5  Item 5&amp;6: Approval of Minutes &amp; Matters Arising   </vt:lpstr>
      <vt:lpstr>Matters Arising: Action list</vt:lpstr>
      <vt:lpstr>Matters Arising: Action list</vt:lpstr>
      <vt:lpstr>Matters Arising: Action list</vt:lpstr>
      <vt:lpstr>CONTINUATION OF WATER REQUIREMENTS AND AVAILABILITY RECONCILIATION STRATEGY FOR THE MBOMBELA MUNICIPAL AREA  (Crocodile Sabie River System Reconciliation Strategy)  Strategy Steering Committee Meeting  StraSC 5  Item 7: Presentation of Draft Reconciliation Strategy </vt:lpstr>
      <vt:lpstr>OVERVIEW: TOC</vt:lpstr>
      <vt:lpstr>OVERVIEW: TOC</vt:lpstr>
      <vt:lpstr>POSSIBLE INTERVENTION OPTIONS</vt:lpstr>
      <vt:lpstr>POSSIBLE INTERVENTION OPTIONS</vt:lpstr>
      <vt:lpstr>CURRENT WATER BALANCES</vt:lpstr>
      <vt:lpstr>Recap water resources</vt:lpstr>
      <vt:lpstr>CROCODILE SYSTEM: yields</vt:lpstr>
      <vt:lpstr>CROCODILE SYSTEM</vt:lpstr>
      <vt:lpstr>CROCODILE SYSTEM</vt:lpstr>
      <vt:lpstr>CROCODILE SYSTEM</vt:lpstr>
      <vt:lpstr>PowerPoint Presentation</vt:lpstr>
      <vt:lpstr>WHITE RIVEr SUB- SYSTEM</vt:lpstr>
      <vt:lpstr>WHITE RIVEr SUB- SYSTEM</vt:lpstr>
      <vt:lpstr>SABIE-SAND SYSTEM: Yields</vt:lpstr>
      <vt:lpstr>SABIE-SAND SYSTEM</vt:lpstr>
      <vt:lpstr>SABIE-SAND SYSTEM</vt:lpstr>
      <vt:lpstr>SABIE-SAND SYSTEM</vt:lpstr>
      <vt:lpstr>CONTINUATION OF WATER REQUIREMENTS AND AVAILABILITY RECONCILIATION STRATEGY FOR THE MBOMBELA MUNICIPAL AREA  (Crocodile Sabie River System Reconciliation Strategy)  Strategy Steering Committee Meeting  StraSC 5  Item 8: Proposed Action Plan </vt:lpstr>
      <vt:lpstr>PROPOSED ACTION PLAN</vt:lpstr>
      <vt:lpstr>PowerPoint Presentation</vt:lpstr>
      <vt:lpstr>PowerPoint Presentation</vt:lpstr>
      <vt:lpstr>PowerPoint Presentation</vt:lpstr>
      <vt:lpstr>PowerPoint Presentation</vt:lpstr>
      <vt:lpstr>PowerPoint Presentation</vt:lpstr>
      <vt:lpstr>PowerPoint Presentation</vt:lpstr>
      <vt:lpstr>FUTURE STRATEGY UPDATES</vt:lpstr>
      <vt:lpstr>CONTINUATION OF WATER REQUIREMENTS AND AVAILABILITY RECONCILIATION STRATEGY FOR THE MBOMBELA MUNICIPAL AREA  (Crocodile Sabie River System Reconciliation Strategy)  Strategy Steering Committee Meeting  StraSC 5  Item 9: Discussions </vt:lpstr>
    </vt:vector>
  </TitlesOfParts>
  <Company>BKS PTY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Robertson, Guy</dc:creator>
  <cp:lastModifiedBy>Ngcobo Ayanda</cp:lastModifiedBy>
  <cp:revision>848</cp:revision>
  <cp:lastPrinted>2019-09-11T06:16:34Z</cp:lastPrinted>
  <dcterms:created xsi:type="dcterms:W3CDTF">2014-08-06T06:48:46Z</dcterms:created>
  <dcterms:modified xsi:type="dcterms:W3CDTF">2021-08-30T10:40:03Z</dcterms:modified>
</cp:coreProperties>
</file>